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sldIdLst>
    <p:sldId id="397" r:id="rId2"/>
    <p:sldId id="359" r:id="rId3"/>
    <p:sldId id="392" r:id="rId4"/>
    <p:sldId id="408" r:id="rId5"/>
    <p:sldId id="843" r:id="rId6"/>
    <p:sldId id="409" r:id="rId7"/>
    <p:sldId id="377" r:id="rId8"/>
    <p:sldId id="410" r:id="rId9"/>
    <p:sldId id="413" r:id="rId10"/>
    <p:sldId id="411" r:id="rId11"/>
    <p:sldId id="414" r:id="rId12"/>
    <p:sldId id="415" r:id="rId13"/>
    <p:sldId id="416" r:id="rId14"/>
    <p:sldId id="367" r:id="rId15"/>
    <p:sldId id="417" r:id="rId16"/>
    <p:sldId id="418" r:id="rId17"/>
    <p:sldId id="419" r:id="rId18"/>
    <p:sldId id="368" r:id="rId19"/>
    <p:sldId id="420" r:id="rId20"/>
    <p:sldId id="421" r:id="rId21"/>
    <p:sldId id="836" r:id="rId22"/>
    <p:sldId id="837" r:id="rId23"/>
    <p:sldId id="838" r:id="rId24"/>
    <p:sldId id="839" r:id="rId25"/>
    <p:sldId id="841" r:id="rId26"/>
    <p:sldId id="844" r:id="rId27"/>
    <p:sldId id="400" r:id="rId28"/>
    <p:sldId id="845" r:id="rId29"/>
    <p:sldId id="847" r:id="rId30"/>
    <p:sldId id="846" r:id="rId31"/>
    <p:sldId id="850" r:id="rId32"/>
    <p:sldId id="848" r:id="rId33"/>
    <p:sldId id="851" r:id="rId34"/>
    <p:sldId id="849" r:id="rId35"/>
    <p:sldId id="853" r:id="rId36"/>
    <p:sldId id="384" r:id="rId37"/>
    <p:sldId id="854" r:id="rId38"/>
    <p:sldId id="840" r:id="rId39"/>
    <p:sldId id="852" r:id="rId40"/>
    <p:sldId id="383" r:id="rId41"/>
    <p:sldId id="399" r:id="rId42"/>
    <p:sldId id="855" r:id="rId43"/>
    <p:sldId id="376" r:id="rId44"/>
    <p:sldId id="856" r:id="rId45"/>
    <p:sldId id="857" r:id="rId46"/>
    <p:sldId id="858" r:id="rId47"/>
    <p:sldId id="860" r:id="rId48"/>
    <p:sldId id="862" r:id="rId49"/>
    <p:sldId id="861" r:id="rId50"/>
    <p:sldId id="842" r:id="rId51"/>
    <p:sldId id="863" r:id="rId52"/>
    <p:sldId id="864" r:id="rId53"/>
    <p:sldId id="865" r:id="rId54"/>
    <p:sldId id="866" r:id="rId55"/>
    <p:sldId id="867" r:id="rId56"/>
    <p:sldId id="868" r:id="rId57"/>
    <p:sldId id="869" r:id="rId58"/>
    <p:sldId id="870" r:id="rId59"/>
    <p:sldId id="871" r:id="rId60"/>
    <p:sldId id="401" r:id="rId61"/>
    <p:sldId id="872" r:id="rId62"/>
    <p:sldId id="373" r:id="rId63"/>
  </p:sldIdLst>
  <p:sldSz cx="9144000" cy="5143500" type="screen16x9"/>
  <p:notesSz cx="6858000" cy="9144000"/>
  <p:embeddedFontLst>
    <p:embeddedFont>
      <p:font typeface="幼圆" panose="02010509060101010101" pitchFamily="49" charset="-122"/>
      <p:regular r:id="rId65"/>
    </p:embeddedFont>
    <p:embeddedFont>
      <p:font typeface="华文新魏" panose="02010800040101010101" pitchFamily="2" charset="-122"/>
      <p:regular r:id="rId66"/>
    </p:embeddedFont>
    <p:embeddedFont>
      <p:font typeface="Cambria Math" panose="02040503050406030204" pitchFamily="18" charset="0"/>
      <p:regular r:id="rId67"/>
    </p:embeddedFont>
    <p:embeddedFont>
      <p:font typeface="微软雅黑" panose="020B0503020204020204" pitchFamily="34" charset="-122"/>
      <p:regular r:id="rId68"/>
      <p:bold r:id="rId69"/>
    </p:embeddedFont>
    <p:embeddedFont>
      <p:font typeface="黑体" panose="02010609060101010101" pitchFamily="49" charset="-122"/>
      <p:regular r:id="rId70"/>
    </p:embeddedFont>
    <p:embeddedFont>
      <p:font typeface="Calibri" panose="020F0502020204030204" pitchFamily="34" charset="0"/>
      <p:regular r:id="rId71"/>
      <p:bold r:id="rId72"/>
      <p:italic r:id="rId73"/>
      <p:boldItalic r:id="rId74"/>
    </p:embeddedFont>
    <p:embeddedFont>
      <p:font typeface="隶书" panose="02010509060101010101" pitchFamily="49" charset="-122"/>
      <p:regular r:id="rId75"/>
    </p:embeddedFont>
    <p:embeddedFont>
      <p:font typeface="微软雅黑 Light" panose="020B0502040204020203" pitchFamily="34" charset="-122"/>
      <p:regular r:id="rId76"/>
    </p:embeddedFont>
    <p:embeddedFont>
      <p:font typeface="Tahoma" panose="020B0604030504040204" pitchFamily="34" charset="0"/>
      <p:regular r:id="rId77"/>
      <p:bold r:id="rId78"/>
    </p:embeddedFont>
    <p:embeddedFont>
      <p:font typeface="楷体" panose="02010609060101010101" pitchFamily="49" charset="-122"/>
      <p:regular r:id="rId79"/>
    </p:embeddedFont>
    <p:embeddedFont>
      <p:font typeface="仿宋" panose="02010609060101010101" pitchFamily="49" charset="-122"/>
      <p:regular r:id="rId80"/>
    </p:embeddedFont>
  </p:embeddedFontLst>
  <p:custDataLst>
    <p:tags r:id="rId81"/>
  </p:custDataLst>
  <p:defaultTextStyle>
    <a:defPPr>
      <a:defRPr lang="zh-CN"/>
    </a:defPPr>
    <a:lvl1pPr algn="l" defTabSz="685800" rtl="0" fontAlgn="base">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1pPr>
    <a:lvl2pPr marL="342900" indent="114300" algn="l" defTabSz="685800" rtl="0" fontAlgn="base">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2pPr>
    <a:lvl3pPr marL="685800" indent="228600" algn="l" defTabSz="685800" rtl="0" fontAlgn="base">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3pPr>
    <a:lvl4pPr marL="1028700" indent="342900" algn="l" defTabSz="685800" rtl="0" fontAlgn="base">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4pPr>
    <a:lvl5pPr marL="1371600" indent="457200" algn="l" defTabSz="685800" rtl="0" fontAlgn="base">
      <a:spcBef>
        <a:spcPct val="0"/>
      </a:spcBef>
      <a:spcAft>
        <a:spcPct val="0"/>
      </a:spcAft>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E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84" y="264"/>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745A0E29-2635-4D7A-BCA6-214DE7FA2604}" type="datetimeFigureOut">
              <a:rPr lang="zh-CN" altLang="en-US"/>
              <a:t>2022/4/13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A537CD6-EFFF-43CE-A76C-3B68E7410A4C}"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614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14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CFA85937-D268-4C5B-A94C-1059F43E2B02}" type="slidenum">
              <a:rPr lang="zh-CN" altLang="en-US"/>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3072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072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65BC4A37-E1C6-4863-9884-C3F1E31232AF}" type="slidenum">
              <a:rPr lang="zh-CN" altLang="en-US"/>
              <a:t>17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3277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277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A5E2112D-9945-421A-BC97-6F59CC27A562}" type="slidenum">
              <a:rPr lang="zh-CN" altLang="en-US"/>
              <a:t>18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3584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584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BB620BF-953C-46DB-8283-AEE17A83A05E}" type="slidenum">
              <a:rPr lang="zh-CN" altLang="en-US"/>
              <a:t>20</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3789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3789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CA3B74A4-890E-4C21-8F9F-58A3CB307EFC}" type="slidenum">
              <a:rPr lang="zh-CN" altLang="en-US"/>
              <a:t>21</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4198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198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D4EE7E1-1829-49DE-890C-C0335042D523}" type="slidenum">
              <a:rPr lang="zh-CN" altLang="en-US"/>
              <a:t>24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4915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915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94353D8-C9FA-4C3D-8220-5023CD4CAFFC}" type="slidenum">
              <a:rPr lang="zh-CN" altLang="en-US"/>
              <a:t>30</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5120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120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9FBF34F3-0641-46A5-8FA9-D1E5F53D80A3}" type="slidenum">
              <a:rPr lang="zh-CN" altLang="en-US"/>
              <a:t>31</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5325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325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7DF97E7-B5E3-494B-A688-F157F1907665}" type="slidenum">
              <a:rPr lang="zh-CN" altLang="en-US"/>
              <a:t>32</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5529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529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4D03E2EC-EDD2-4AF9-BAE6-8E168CC0BF31}" type="slidenum">
              <a:rPr lang="zh-CN" altLang="en-US"/>
              <a:t>33</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5734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5734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4A01215A-52ED-495A-A69D-9945979C9507}" type="slidenum">
              <a:rPr lang="zh-CN" altLang="en-US"/>
              <a:t>34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921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921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A89A1993-0F69-4A03-AF0E-A2DA4D252C74}" type="slidenum">
              <a:rPr lang="zh-CN" altLang="en-US">
                <a:solidFill>
                  <a:srgbClr val="000000"/>
                </a:solidFill>
              </a:rPr>
              <a:t>4</a:t>
            </a:fld>
            <a:endParaRPr lang="en-US" altLang="zh-CN">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p:cNvSpPr>
          <p:nvPr>
            <p:ph type="sldImg"/>
          </p:nvPr>
        </p:nvSpPr>
        <p:spPr bwMode="auto">
          <a:noFill/>
          <a:ln>
            <a:solidFill>
              <a:srgbClr val="000000"/>
            </a:solidFill>
            <a:miter lim="800000"/>
          </a:ln>
        </p:spPr>
      </p:sp>
      <p:sp>
        <p:nvSpPr>
          <p:cNvPr id="6041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041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CE5C90A-46C7-43A4-AA30-5D3F1331E505}" type="slidenum">
              <a:rPr lang="zh-CN" altLang="en-US"/>
              <a:t>36</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6246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246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C7A985BC-DBBE-4C91-910C-443E0209640F}" type="slidenum">
              <a:rPr lang="zh-CN" altLang="en-US"/>
              <a:t>37</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6656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6656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EFFFECCA-4DA1-4407-9AFD-D8F5EDBC864F}" type="slidenum">
              <a:rPr lang="zh-CN" altLang="en-US"/>
              <a:t>40</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7065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065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EB5CE55A-E6B0-4CE6-9E1D-90CFFEF053EE}" type="slidenum">
              <a:rPr lang="zh-CN" altLang="en-US"/>
              <a:t>43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7270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270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A829C675-39C7-4F0B-8825-0BED54D1EE55}" type="slidenum">
              <a:rPr lang="zh-CN" altLang="en-US"/>
              <a:t>44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7475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475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A7BF787-1207-401C-B132-1E9EB5226606}" type="slidenum">
              <a:rPr lang="zh-CN" altLang="en-US"/>
              <a:t>45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7680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680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8E06794F-1FAD-44CC-8AE4-97029572C374}" type="slidenum">
              <a:rPr lang="zh-CN" altLang="en-US"/>
              <a:t>46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7885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7885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C42CF038-9791-42D7-B691-75EBCA4B9F15}" type="slidenum">
              <a:rPr lang="zh-CN" altLang="en-US"/>
              <a:t>47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8089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089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8095A3D3-C746-4086-B1DF-87F589C14EAD}" type="slidenum">
              <a:rPr lang="zh-CN" altLang="en-US"/>
              <a:t>48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8294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294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EA800E7D-0F09-48D6-9107-5C2A67CE93AD}" type="slidenum">
              <a:rPr lang="zh-CN" altLang="en-US"/>
              <a:t>49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1331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331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469C930-9922-4778-A383-7E93A2A791E0}" type="slidenum">
              <a:rPr lang="zh-CN" altLang="en-US"/>
              <a:t>7</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8601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601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C34751E-6569-419F-B500-B8DFD4D90B25}" type="slidenum">
              <a:rPr lang="zh-CN" altLang="en-US"/>
              <a:t>51</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8806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8806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CFBD3C60-CF17-418A-9BC6-550606C4D233}" type="slidenum">
              <a:rPr lang="zh-CN" altLang="en-US"/>
              <a:t>52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9011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9011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DF272EC-87F9-46D1-A582-1C459AE2896B}" type="slidenum">
              <a:rPr lang="zh-CN" altLang="en-US"/>
              <a:t>53</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9216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9216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0468712-7CB2-402F-A4DF-A08B7E0A8B45}" type="slidenum">
              <a:rPr lang="zh-CN" altLang="en-US"/>
              <a:t>54</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94210"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9421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93395CE-794F-4A65-9FC2-4810D41830B7}" type="slidenum">
              <a:rPr lang="zh-CN" altLang="en-US"/>
              <a:t>55</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9625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9625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D19BA07-4955-4D6A-9B86-C383CA19D677}" type="slidenum">
              <a:rPr lang="zh-CN" altLang="en-US"/>
              <a:t>56</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9830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9830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4C03B024-8B76-45D0-9FB1-D2E40ABFDF90}" type="slidenum">
              <a:rPr lang="zh-CN" altLang="en-US"/>
              <a:t>57</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10035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0035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8A466485-C3D2-4678-9685-7490E66FE8E9}" type="slidenum">
              <a:rPr lang="zh-CN" altLang="en-US"/>
              <a:t>58</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102402"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0240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B7499951-E07F-49A8-A225-9551259C4A79}" type="slidenum">
              <a:rPr lang="zh-CN" altLang="en-US"/>
              <a:t>59</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p:cNvSpPr>
          <p:nvPr>
            <p:ph type="sldImg"/>
          </p:nvPr>
        </p:nvSpPr>
        <p:spPr bwMode="auto">
          <a:noFill/>
          <a:ln>
            <a:solidFill>
              <a:srgbClr val="000000"/>
            </a:solidFill>
            <a:miter lim="800000"/>
          </a:ln>
        </p:spPr>
      </p:sp>
      <p:sp>
        <p:nvSpPr>
          <p:cNvPr id="10649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0649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74A53794-3FBE-4AD0-AD62-CAE9B3D4AF53}" type="slidenum">
              <a:rPr lang="zh-CN" altLang="en-US"/>
              <a:t>62</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638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638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6AE385DF-BF30-4336-8303-B2F6C4CCB8FA}" type="slidenum">
              <a:rPr lang="zh-CN" altLang="en-US"/>
              <a:t>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1945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1945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266DC2-44E7-419A-8BF7-0B9EB11A6CCA}" type="slidenum">
              <a:rPr lang="zh-CN" altLang="en-US"/>
              <a:t>11</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bwMode="auto">
          <a:noFill/>
          <a:ln>
            <a:solidFill>
              <a:srgbClr val="000000"/>
            </a:solidFill>
            <a:miter lim="800000"/>
          </a:ln>
        </p:spPr>
      </p:sp>
      <p:sp>
        <p:nvSpPr>
          <p:cNvPr id="2150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150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BDFB3222-8139-4FCF-849C-ABF46922F68C}" type="slidenum">
              <a:rPr lang="zh-CN" altLang="en-US"/>
              <a:t>12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24578"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457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6D442FD2-0D28-42B4-95C2-095CFB020104}" type="slidenum">
              <a:rPr lang="zh-CN" altLang="en-US"/>
              <a:t>14</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26626"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662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A115C366-3A9D-458E-97E8-ADCD8E3D4F30}" type="slidenum">
              <a:rPr lang="zh-CN" altLang="en-US"/>
              <a:t>15</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p:cNvSpPr>
          <p:nvPr>
            <p:ph type="sldImg"/>
          </p:nvPr>
        </p:nvSpPr>
        <p:spPr bwMode="auto">
          <a:xfrm>
            <a:off x="381000" y="685800"/>
            <a:ext cx="6096000" cy="3429000"/>
          </a:xfrm>
          <a:noFill/>
          <a:ln>
            <a:solidFill>
              <a:srgbClr val="000000"/>
            </a:solidFill>
            <a:miter lim="800000"/>
          </a:ln>
        </p:spPr>
      </p:sp>
      <p:sp>
        <p:nvSpPr>
          <p:cNvPr id="2867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867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AB597960-A41C-4471-9DFF-E12851E3407F}" type="slidenum">
              <a:rPr lang="zh-CN" altLang="en-US"/>
              <a:t>16</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仅标题">
    <p:bg>
      <p:bgPr>
        <a:solidFill>
          <a:schemeClr val="accent1">
            <a:alpha val="10196"/>
          </a:schemeClr>
        </a:solidFill>
        <a:effectLst/>
      </p:bgPr>
    </p:bg>
    <p:spTree>
      <p:nvGrpSpPr>
        <p:cNvPr id="1" name=""/>
        <p:cNvGrpSpPr/>
        <p:nvPr/>
      </p:nvGrpSpPr>
      <p:grpSpPr>
        <a:xfrm>
          <a:off x="0" y="0"/>
          <a:ext cx="0" cy="0"/>
          <a:chOff x="0" y="0"/>
          <a:chExt cx="0" cy="0"/>
        </a:xfrm>
      </p:grpSpPr>
    </p:spTree>
  </p:cSld>
  <p:clrMapOvr>
    <a:masterClrMapping/>
  </p:clrMapOvr>
  <p:transition spd="med" advTm="1000">
    <p:blinds dir="vert"/>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fontAlgn="auto">
              <a:spcBef>
                <a:spcPts val="0"/>
              </a:spcBef>
              <a:spcAft>
                <a:spcPts val="0"/>
              </a:spcAft>
              <a:defRPr sz="900" smtClean="0">
                <a:solidFill>
                  <a:schemeClr val="tx1">
                    <a:tint val="75000"/>
                  </a:schemeClr>
                </a:solidFill>
                <a:latin typeface="+mn-lt"/>
                <a:ea typeface="+mn-ea"/>
              </a:defRPr>
            </a:lvl1pPr>
          </a:lstStyle>
          <a:p>
            <a:pPr>
              <a:defRPr/>
            </a:pPr>
            <a:fld id="{6032966B-2F32-4A7A-BEB6-5F5E58A05D40}" type="datetimeFigureOut">
              <a:rPr lang="zh-CN" altLang="en-US"/>
              <a:t>2022/4/13</a:t>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fontAlgn="auto">
              <a:spcBef>
                <a:spcPts val="0"/>
              </a:spcBef>
              <a:spcAft>
                <a:spcPts val="0"/>
              </a:spcAft>
              <a:defRPr sz="900" smtClean="0">
                <a:solidFill>
                  <a:schemeClr val="tx1">
                    <a:tint val="75000"/>
                  </a:schemeClr>
                </a:solidFill>
                <a:latin typeface="+mn-lt"/>
                <a:ea typeface="+mn-ea"/>
              </a:defRPr>
            </a:lvl1pPr>
          </a:lstStyle>
          <a:p>
            <a:pPr>
              <a:defRPr/>
            </a:pPr>
            <a:fld id="{22D478C4-CC0F-4ABB-B934-A05D72FE8BC6}"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spd="med" advTm="1000">
    <p:blinds dir="vert"/>
  </p:transition>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Arial" panose="020B0604020202020204" pitchFamily="34" charset="0"/>
          <a:ea typeface="黑体" panose="02010609060101010101" pitchFamily="49" charset="-122"/>
        </a:defRPr>
      </a:lvl2pPr>
      <a:lvl3pPr algn="l" defTabSz="685800" rtl="0" fontAlgn="base">
        <a:lnSpc>
          <a:spcPct val="90000"/>
        </a:lnSpc>
        <a:spcBef>
          <a:spcPct val="0"/>
        </a:spcBef>
        <a:spcAft>
          <a:spcPct val="0"/>
        </a:spcAft>
        <a:defRPr sz="3300">
          <a:solidFill>
            <a:schemeClr val="tx1"/>
          </a:solidFill>
          <a:latin typeface="Arial" panose="020B0604020202020204" pitchFamily="34" charset="0"/>
          <a:ea typeface="黑体" panose="02010609060101010101" pitchFamily="49" charset="-122"/>
        </a:defRPr>
      </a:lvl3pPr>
      <a:lvl4pPr algn="l" defTabSz="685800" rtl="0" fontAlgn="base">
        <a:lnSpc>
          <a:spcPct val="90000"/>
        </a:lnSpc>
        <a:spcBef>
          <a:spcPct val="0"/>
        </a:spcBef>
        <a:spcAft>
          <a:spcPct val="0"/>
        </a:spcAft>
        <a:defRPr sz="3300">
          <a:solidFill>
            <a:schemeClr val="tx1"/>
          </a:solidFill>
          <a:latin typeface="Arial" panose="020B0604020202020204" pitchFamily="34" charset="0"/>
          <a:ea typeface="黑体" panose="02010609060101010101" pitchFamily="49" charset="-122"/>
        </a:defRPr>
      </a:lvl4pPr>
      <a:lvl5pPr algn="l" defTabSz="685800" rtl="0" fontAlgn="base">
        <a:lnSpc>
          <a:spcPct val="90000"/>
        </a:lnSpc>
        <a:spcBef>
          <a:spcPct val="0"/>
        </a:spcBef>
        <a:spcAft>
          <a:spcPct val="0"/>
        </a:spcAft>
        <a:defRPr sz="3300">
          <a:solidFill>
            <a:schemeClr val="tx1"/>
          </a:solidFill>
          <a:latin typeface="Arial" panose="020B0604020202020204" pitchFamily="34" charset="0"/>
          <a:ea typeface="黑体" panose="02010609060101010101" pitchFamily="49"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黑体" panose="02010609060101010101" pitchFamily="49"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黑体" panose="02010609060101010101" pitchFamily="49"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黑体" panose="02010609060101010101" pitchFamily="49"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黑体" panose="02010609060101010101" pitchFamily="49"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10196"/>
          </a:schemeClr>
        </a:solidFill>
        <a:effectLst/>
      </p:bgPr>
    </p:bg>
    <p:spTree>
      <p:nvGrpSpPr>
        <p:cNvPr id="1" name=""/>
        <p:cNvGrpSpPr/>
        <p:nvPr/>
      </p:nvGrpSpPr>
      <p:grpSpPr>
        <a:xfrm>
          <a:off x="0" y="0"/>
          <a:ext cx="0" cy="0"/>
          <a:chOff x="0" y="0"/>
          <a:chExt cx="0" cy="0"/>
        </a:xfrm>
      </p:grpSpPr>
      <p:sp>
        <p:nvSpPr>
          <p:cNvPr id="4098" name="文本框 22"/>
          <p:cNvSpPr txBox="1">
            <a:spLocks noChangeArrowheads="1"/>
          </p:cNvSpPr>
          <p:nvPr/>
        </p:nvSpPr>
        <p:spPr bwMode="auto">
          <a:xfrm>
            <a:off x="1066800" y="3359150"/>
            <a:ext cx="5510213" cy="522288"/>
          </a:xfrm>
          <a:prstGeom prst="rect">
            <a:avLst/>
          </a:prstGeom>
          <a:noFill/>
          <a:ln w="9525">
            <a:noFill/>
            <a:miter lim="800000"/>
          </a:ln>
        </p:spPr>
        <p:txBody>
          <a:bodyPr>
            <a:spAutoFit/>
          </a:bodyPr>
          <a:lstStyle/>
          <a:p>
            <a:pPr algn="ctr"/>
            <a:r>
              <a:rPr lang="zh-CN" altLang="en-US" sz="2800">
                <a:solidFill>
                  <a:srgbClr val="00B050"/>
                </a:solidFill>
                <a:latin typeface="黑体" panose="02010609060101010101" pitchFamily="49" charset="-122"/>
                <a:ea typeface="黑体" panose="02010609060101010101" pitchFamily="49" charset="-122"/>
              </a:rPr>
              <a:t>中山大学马克思主义学院  吴炜</a:t>
            </a:r>
          </a:p>
        </p:txBody>
      </p:sp>
      <p:sp>
        <p:nvSpPr>
          <p:cNvPr id="4099" name="文本框 25"/>
          <p:cNvSpPr txBox="1">
            <a:spLocks noChangeArrowheads="1"/>
          </p:cNvSpPr>
          <p:nvPr/>
        </p:nvSpPr>
        <p:spPr bwMode="auto">
          <a:xfrm>
            <a:off x="1485900" y="1501775"/>
            <a:ext cx="6465888" cy="1016000"/>
          </a:xfrm>
          <a:prstGeom prst="rect">
            <a:avLst/>
          </a:prstGeom>
          <a:noFill/>
          <a:ln w="9525">
            <a:noFill/>
            <a:miter lim="800000"/>
          </a:ln>
        </p:spPr>
        <p:txBody>
          <a:bodyPr>
            <a:spAutoFit/>
          </a:bodyPr>
          <a:lstStyle/>
          <a:p>
            <a:pPr algn="ctr"/>
            <a:r>
              <a:rPr lang="zh-CN" altLang="en-US" sz="6000">
                <a:solidFill>
                  <a:srgbClr val="00B050"/>
                </a:solidFill>
                <a:latin typeface="隶书" panose="02010509060101010101" pitchFamily="49" charset="-122"/>
                <a:ea typeface="隶书" panose="02010509060101010101" pitchFamily="49" charset="-122"/>
              </a:rPr>
              <a:t>自然辨证法概论</a:t>
            </a:r>
          </a:p>
        </p:txBody>
      </p:sp>
      <p:pic>
        <p:nvPicPr>
          <p:cNvPr id="4100" name="图片 1"/>
          <p:cNvPicPr>
            <a:picLocks noChangeAspect="1"/>
          </p:cNvPicPr>
          <p:nvPr/>
        </p:nvPicPr>
        <p:blipFill>
          <a:blip r:embed="rId2"/>
          <a:srcRect/>
          <a:stretch>
            <a:fillRect/>
          </a:stretch>
        </p:blipFill>
        <p:spPr bwMode="auto">
          <a:xfrm>
            <a:off x="0" y="-30163"/>
            <a:ext cx="2473325" cy="3119438"/>
          </a:xfrm>
          <a:prstGeom prst="rect">
            <a:avLst/>
          </a:prstGeom>
          <a:noFill/>
          <a:ln w="9525">
            <a:noFill/>
            <a:miter lim="800000"/>
            <a:headEnd/>
            <a:tailEnd/>
          </a:ln>
        </p:spPr>
      </p:pic>
      <p:pic>
        <p:nvPicPr>
          <p:cNvPr id="4101" name="图片 8"/>
          <p:cNvPicPr>
            <a:picLocks noChangeAspect="1"/>
          </p:cNvPicPr>
          <p:nvPr/>
        </p:nvPicPr>
        <p:blipFill>
          <a:blip r:embed="rId3"/>
          <a:srcRect/>
          <a:stretch>
            <a:fillRect/>
          </a:stretch>
        </p:blipFill>
        <p:spPr bwMode="auto">
          <a:xfrm>
            <a:off x="6469063" y="1773238"/>
            <a:ext cx="2673350" cy="3370262"/>
          </a:xfrm>
          <a:prstGeom prst="rect">
            <a:avLst/>
          </a:prstGeom>
          <a:noFill/>
          <a:ln w="9525">
            <a:noFill/>
            <a:miter lim="800000"/>
            <a:headEnd/>
            <a:tailEnd/>
          </a:ln>
        </p:spPr>
      </p:pic>
    </p:spTree>
  </p:cSld>
  <p:clrMapOvr>
    <a:masterClrMapping/>
  </p:clrMapOvr>
  <p:transition spd="med" advTm="1000">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8"/>
          <p:cNvPicPr>
            <a:picLocks noChangeAspect="1"/>
          </p:cNvPicPr>
          <p:nvPr/>
        </p:nvPicPr>
        <p:blipFill>
          <a:blip r:embed="rId2"/>
          <a:srcRect/>
          <a:stretch>
            <a:fillRect/>
          </a:stretch>
        </p:blipFill>
        <p:spPr bwMode="auto">
          <a:xfrm>
            <a:off x="7175500" y="3014663"/>
            <a:ext cx="993775" cy="1281112"/>
          </a:xfrm>
          <a:prstGeom prst="rect">
            <a:avLst/>
          </a:prstGeom>
          <a:noFill/>
          <a:ln w="9525">
            <a:noFill/>
            <a:miter lim="800000"/>
            <a:headEnd/>
            <a:tailEnd/>
          </a:ln>
        </p:spPr>
      </p:pic>
      <p:sp>
        <p:nvSpPr>
          <p:cNvPr id="22" name="矩形 21"/>
          <p:cNvSpPr/>
          <p:nvPr/>
        </p:nvSpPr>
        <p:spPr>
          <a:xfrm>
            <a:off x="1316355" y="1130300"/>
            <a:ext cx="6852920" cy="34937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solidFill>
            </a:endParaRPr>
          </a:p>
        </p:txBody>
      </p:sp>
      <p:sp>
        <p:nvSpPr>
          <p:cNvPr id="23" name="文本框 22"/>
          <p:cNvSpPr txBox="1"/>
          <p:nvPr/>
        </p:nvSpPr>
        <p:spPr>
          <a:xfrm>
            <a:off x="1821180" y="1409700"/>
            <a:ext cx="6007100" cy="1198880"/>
          </a:xfrm>
          <a:prstGeom prst="rect">
            <a:avLst/>
          </a:prstGeom>
          <a:noFill/>
        </p:spPr>
        <p:txBody>
          <a:bodyPr wrap="square">
            <a:spAutoFit/>
          </a:bodyPr>
          <a:lstStyle/>
          <a:p>
            <a:pPr fontAlgn="auto">
              <a:spcBef>
                <a:spcPts val="0"/>
              </a:spcBef>
              <a:spcAft>
                <a:spcPts val="0"/>
              </a:spcAft>
              <a:buFont typeface="Wingdings" panose="05000000000000000000" pitchFamily="2" charset="2"/>
              <a:buNone/>
              <a:defRPr/>
            </a:pPr>
            <a:r>
              <a:rPr lang="zh-CN" altLang="en-US" sz="3600" b="1" kern="0" dirty="0">
                <a:solidFill>
                  <a:srgbClr val="CC3300"/>
                </a:solidFill>
                <a:latin typeface="Tahoma" panose="020B0604030504040204"/>
                <a:ea typeface="宋体" panose="02010600030101010101" pitchFamily="2" charset="-122"/>
                <a:cs typeface="+mj-cs"/>
              </a:rPr>
              <a:t>    </a:t>
            </a:r>
            <a:r>
              <a:rPr lang="zh-CN" altLang="en-US" sz="3600" kern="0" dirty="0">
                <a:latin typeface="Tahoma" panose="020B0604030504040204"/>
                <a:ea typeface="宋体" panose="02010600030101010101" pitchFamily="2" charset="-122"/>
                <a:cs typeface="+mj-cs"/>
              </a:rPr>
              <a:t>第三节  近代形而上学</a:t>
            </a:r>
            <a:endParaRPr lang="en-US" altLang="zh-CN" sz="3600" kern="0" dirty="0">
              <a:latin typeface="Tahoma" panose="020B0604030504040204"/>
              <a:ea typeface="宋体" panose="02010600030101010101" pitchFamily="2" charset="-122"/>
              <a:cs typeface="+mj-cs"/>
            </a:endParaRPr>
          </a:p>
          <a:p>
            <a:pPr fontAlgn="auto">
              <a:spcBef>
                <a:spcPts val="0"/>
              </a:spcBef>
              <a:spcAft>
                <a:spcPts val="0"/>
              </a:spcAft>
              <a:buFont typeface="Wingdings" panose="05000000000000000000" pitchFamily="2" charset="2"/>
              <a:buNone/>
              <a:defRPr/>
            </a:pPr>
            <a:r>
              <a:rPr lang="zh-CN" altLang="en-US" sz="3600" kern="0" dirty="0">
                <a:latin typeface="Tahoma" panose="020B0604030504040204"/>
                <a:ea typeface="宋体" panose="02010600030101010101" pitchFamily="2" charset="-122"/>
                <a:cs typeface="+mj-cs"/>
              </a:rPr>
              <a:t>（机械唯物主义）自然观</a:t>
            </a:r>
            <a:endParaRPr lang="zh-CN" altLang="en-US" sz="3600" dirty="0">
              <a:latin typeface="黑体" panose="02010609060101010101" pitchFamily="49" charset="-122"/>
              <a:ea typeface="黑体" panose="02010609060101010101" pitchFamily="49" charset="-122"/>
            </a:endParaRPr>
          </a:p>
        </p:txBody>
      </p:sp>
      <p:cxnSp>
        <p:nvCxnSpPr>
          <p:cNvPr id="25" name="直接连接符 24"/>
          <p:cNvCxnSpPr/>
          <p:nvPr/>
        </p:nvCxnSpPr>
        <p:spPr>
          <a:xfrm>
            <a:off x="4062413" y="2303463"/>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413" name="图片 7"/>
          <p:cNvPicPr>
            <a:picLocks noChangeAspect="1"/>
          </p:cNvPicPr>
          <p:nvPr/>
        </p:nvPicPr>
        <p:blipFill>
          <a:blip r:embed="rId3"/>
          <a:srcRect/>
          <a:stretch>
            <a:fillRect/>
          </a:stretch>
        </p:blipFill>
        <p:spPr bwMode="auto">
          <a:xfrm>
            <a:off x="1316038"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563938" y="1462088"/>
            <a:ext cx="395287" cy="393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dirty="0">
                <a:solidFill>
                  <a:schemeClr val="bg1"/>
                </a:solidFill>
                <a:latin typeface="+mn-ea"/>
                <a:cs typeface="Arial" panose="020B0604020202020204" pitchFamily="34" charset="0"/>
              </a:rPr>
              <a:t>1</a:t>
            </a:r>
            <a:endParaRPr lang="zh-CN" altLang="en-US" sz="2000" dirty="0">
              <a:solidFill>
                <a:schemeClr val="bg1"/>
              </a:solidFill>
              <a:latin typeface="+mn-ea"/>
              <a:cs typeface="Arial" panose="020B0604020202020204" pitchFamily="34" charset="0"/>
            </a:endParaRPr>
          </a:p>
        </p:txBody>
      </p:sp>
      <p:sp>
        <p:nvSpPr>
          <p:cNvPr id="5" name="椭圆 4"/>
          <p:cNvSpPr/>
          <p:nvPr/>
        </p:nvSpPr>
        <p:spPr>
          <a:xfrm>
            <a:off x="3960813" y="2108200"/>
            <a:ext cx="395287" cy="395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dirty="0">
                <a:solidFill>
                  <a:schemeClr val="bg1"/>
                </a:solidFill>
                <a:latin typeface="+mn-ea"/>
                <a:cs typeface="Arial" panose="020B0604020202020204" pitchFamily="34" charset="0"/>
              </a:rPr>
              <a:t>2</a:t>
            </a:r>
            <a:endParaRPr lang="zh-CN" altLang="en-US" sz="2000" dirty="0">
              <a:solidFill>
                <a:schemeClr val="bg1"/>
              </a:solidFill>
              <a:latin typeface="+mn-ea"/>
              <a:cs typeface="Arial" panose="020B0604020202020204" pitchFamily="34" charset="0"/>
            </a:endParaRPr>
          </a:p>
        </p:txBody>
      </p:sp>
      <p:sp>
        <p:nvSpPr>
          <p:cNvPr id="6" name="椭圆 5"/>
          <p:cNvSpPr/>
          <p:nvPr/>
        </p:nvSpPr>
        <p:spPr>
          <a:xfrm>
            <a:off x="3960813" y="2868613"/>
            <a:ext cx="395287" cy="393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dirty="0">
                <a:solidFill>
                  <a:schemeClr val="bg1"/>
                </a:solidFill>
                <a:latin typeface="+mn-ea"/>
                <a:cs typeface="Arial" panose="020B0604020202020204" pitchFamily="34" charset="0"/>
              </a:rPr>
              <a:t>3</a:t>
            </a:r>
            <a:endParaRPr lang="zh-CN" altLang="en-US" sz="2000" dirty="0">
              <a:solidFill>
                <a:schemeClr val="bg1"/>
              </a:solidFill>
              <a:latin typeface="+mn-ea"/>
              <a:cs typeface="Arial" panose="020B0604020202020204" pitchFamily="34" charset="0"/>
            </a:endParaRPr>
          </a:p>
        </p:txBody>
      </p:sp>
      <p:sp>
        <p:nvSpPr>
          <p:cNvPr id="7" name="椭圆 6"/>
          <p:cNvSpPr/>
          <p:nvPr/>
        </p:nvSpPr>
        <p:spPr>
          <a:xfrm>
            <a:off x="3563938" y="3514725"/>
            <a:ext cx="395287" cy="395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dirty="0">
                <a:solidFill>
                  <a:schemeClr val="bg1"/>
                </a:solidFill>
                <a:latin typeface="+mn-ea"/>
                <a:cs typeface="Arial" panose="020B0604020202020204" pitchFamily="34" charset="0"/>
              </a:rPr>
              <a:t>4</a:t>
            </a:r>
            <a:endParaRPr lang="zh-CN" altLang="en-US" sz="2000" dirty="0">
              <a:solidFill>
                <a:schemeClr val="bg1"/>
              </a:solidFill>
              <a:latin typeface="+mn-ea"/>
              <a:cs typeface="Arial" panose="020B0604020202020204" pitchFamily="34" charset="0"/>
            </a:endParaRPr>
          </a:p>
        </p:txBody>
      </p:sp>
      <p:sp>
        <p:nvSpPr>
          <p:cNvPr id="18437" name="TextBox 21"/>
          <p:cNvSpPr txBox="1">
            <a:spLocks noChangeArrowheads="1"/>
          </p:cNvSpPr>
          <p:nvPr/>
        </p:nvSpPr>
        <p:spPr bwMode="auto">
          <a:xfrm>
            <a:off x="3995738" y="1452563"/>
            <a:ext cx="4837112" cy="368300"/>
          </a:xfrm>
          <a:prstGeom prst="rect">
            <a:avLst/>
          </a:prstGeom>
          <a:noFill/>
          <a:ln w="9525">
            <a:noFill/>
            <a:miter lim="800000"/>
          </a:ln>
        </p:spPr>
        <p:txBody>
          <a:bodyPr>
            <a:spAutoFit/>
          </a:bodyPr>
          <a:lstStyle/>
          <a:p>
            <a:r>
              <a:rPr lang="zh-CN" altLang="en-US" sz="1800">
                <a:solidFill>
                  <a:schemeClr val="tx2"/>
                </a:solidFill>
                <a:latin typeface="Times New Roman" panose="02020603050405020304" pitchFamily="18" charset="0"/>
                <a:ea typeface="仿宋_GB2312"/>
                <a:cs typeface="仿宋_GB2312"/>
              </a:rPr>
              <a:t>哥白尼（</a:t>
            </a:r>
            <a:r>
              <a:rPr lang="en-US" altLang="zh-CN" sz="1800">
                <a:solidFill>
                  <a:schemeClr val="tx2"/>
                </a:solidFill>
                <a:latin typeface="Times New Roman" panose="02020603050405020304" pitchFamily="18" charset="0"/>
                <a:ea typeface="仿宋_GB2312"/>
                <a:cs typeface="仿宋_GB2312"/>
              </a:rPr>
              <a:t>1473—1543</a:t>
            </a:r>
            <a:r>
              <a:rPr lang="zh-CN" altLang="en-US" sz="1800">
                <a:solidFill>
                  <a:schemeClr val="tx2"/>
                </a:solidFill>
                <a:latin typeface="Times New Roman" panose="02020603050405020304" pitchFamily="18" charset="0"/>
                <a:ea typeface="仿宋_GB2312"/>
                <a:cs typeface="仿宋_GB2312"/>
              </a:rPr>
              <a:t>）：近代科学的先驱</a:t>
            </a:r>
          </a:p>
        </p:txBody>
      </p:sp>
      <p:sp>
        <p:nvSpPr>
          <p:cNvPr id="18438" name="TextBox 22"/>
          <p:cNvSpPr txBox="1">
            <a:spLocks noChangeArrowheads="1"/>
          </p:cNvSpPr>
          <p:nvPr/>
        </p:nvSpPr>
        <p:spPr bwMode="auto">
          <a:xfrm>
            <a:off x="4421188" y="2100263"/>
            <a:ext cx="4627562" cy="923925"/>
          </a:xfrm>
          <a:prstGeom prst="rect">
            <a:avLst/>
          </a:prstGeom>
          <a:noFill/>
          <a:ln w="9525">
            <a:noFill/>
            <a:miter lim="800000"/>
          </a:ln>
        </p:spPr>
        <p:txBody>
          <a:bodyPr>
            <a:spAutoFit/>
          </a:bodyPr>
          <a:lstStyle/>
          <a:p>
            <a:pPr>
              <a:buFont typeface="Wingdings" panose="05000000000000000000" pitchFamily="2" charset="2"/>
              <a:buNone/>
            </a:pPr>
            <a:r>
              <a:rPr lang="zh-CN" altLang="en-US" sz="1800">
                <a:solidFill>
                  <a:schemeClr val="tx2"/>
                </a:solidFill>
                <a:latin typeface="Times New Roman" panose="02020603050405020304" pitchFamily="18" charset="0"/>
                <a:ea typeface="仿宋_GB2312"/>
                <a:cs typeface="仿宋_GB2312"/>
              </a:rPr>
              <a:t>伽利略（</a:t>
            </a:r>
            <a:r>
              <a:rPr lang="en-US" altLang="zh-CN" sz="1800">
                <a:solidFill>
                  <a:schemeClr val="tx2"/>
                </a:solidFill>
                <a:latin typeface="Times New Roman" panose="02020603050405020304" pitchFamily="18" charset="0"/>
                <a:ea typeface="仿宋_GB2312"/>
                <a:cs typeface="仿宋_GB2312"/>
              </a:rPr>
              <a:t>1564——1642</a:t>
            </a:r>
            <a:r>
              <a:rPr lang="zh-CN" altLang="en-US" sz="1800">
                <a:solidFill>
                  <a:schemeClr val="tx2"/>
                </a:solidFill>
                <a:latin typeface="Times New Roman" panose="02020603050405020304" pitchFamily="18" charset="0"/>
                <a:ea typeface="仿宋_GB2312"/>
                <a:cs typeface="仿宋_GB2312"/>
              </a:rPr>
              <a:t>）：近代科学和</a:t>
            </a:r>
            <a:endParaRPr lang="en-US" altLang="zh-CN" sz="1800">
              <a:solidFill>
                <a:schemeClr val="tx2"/>
              </a:solidFill>
              <a:latin typeface="Times New Roman" panose="02020603050405020304" pitchFamily="18" charset="0"/>
              <a:ea typeface="仿宋_GB2312"/>
              <a:cs typeface="仿宋_GB2312"/>
            </a:endParaRPr>
          </a:p>
          <a:p>
            <a:pPr>
              <a:buFont typeface="Wingdings" panose="05000000000000000000" pitchFamily="2" charset="2"/>
              <a:buNone/>
            </a:pPr>
            <a:r>
              <a:rPr lang="zh-CN" altLang="en-US" sz="1800">
                <a:solidFill>
                  <a:schemeClr val="tx2"/>
                </a:solidFill>
                <a:latin typeface="Times New Roman" panose="02020603050405020304" pitchFamily="18" charset="0"/>
                <a:ea typeface="仿宋_GB2312"/>
                <a:cs typeface="仿宋_GB2312"/>
              </a:rPr>
              <a:t>近代科学方法论之父</a:t>
            </a:r>
            <a:br>
              <a:rPr lang="zh-CN" altLang="en-US" sz="1800">
                <a:solidFill>
                  <a:schemeClr val="tx2"/>
                </a:solidFill>
                <a:latin typeface="Times New Roman" panose="02020603050405020304" pitchFamily="18" charset="0"/>
                <a:ea typeface="仿宋_GB2312"/>
                <a:cs typeface="仿宋_GB2312"/>
              </a:rPr>
            </a:br>
            <a:endParaRPr lang="zh-CN" altLang="en-US" sz="1800">
              <a:solidFill>
                <a:schemeClr val="tx2"/>
              </a:solidFill>
              <a:latin typeface="Times New Roman" panose="02020603050405020304" pitchFamily="18" charset="0"/>
              <a:ea typeface="仿宋_GB2312"/>
              <a:cs typeface="仿宋_GB2312"/>
            </a:endParaRPr>
          </a:p>
        </p:txBody>
      </p:sp>
      <p:sp>
        <p:nvSpPr>
          <p:cNvPr id="18439" name="TextBox 23"/>
          <p:cNvSpPr txBox="1">
            <a:spLocks noChangeArrowheads="1"/>
          </p:cNvSpPr>
          <p:nvPr/>
        </p:nvSpPr>
        <p:spPr bwMode="auto">
          <a:xfrm>
            <a:off x="4438650" y="2887663"/>
            <a:ext cx="4281488" cy="645160"/>
          </a:xfrm>
          <a:prstGeom prst="rect">
            <a:avLst/>
          </a:prstGeom>
          <a:noFill/>
          <a:ln w="9525">
            <a:noFill/>
            <a:miter lim="800000"/>
          </a:ln>
        </p:spPr>
        <p:txBody>
          <a:bodyPr>
            <a:spAutoFit/>
          </a:bodyPr>
          <a:lstStyle/>
          <a:p>
            <a:pPr>
              <a:buFont typeface="Wingdings" panose="05000000000000000000" pitchFamily="2" charset="2"/>
              <a:buNone/>
            </a:pPr>
            <a:r>
              <a:rPr lang="zh-CN" altLang="en-US" sz="1800">
                <a:solidFill>
                  <a:schemeClr val="tx2"/>
                </a:solidFill>
                <a:latin typeface="Times New Roman" panose="02020603050405020304" pitchFamily="18" charset="0"/>
                <a:ea typeface="仿宋_GB2312"/>
                <a:cs typeface="仿宋_GB2312"/>
              </a:rPr>
              <a:t>开普勒（</a:t>
            </a:r>
            <a:r>
              <a:rPr lang="en-US" altLang="zh-CN" sz="1800">
                <a:solidFill>
                  <a:schemeClr val="tx2"/>
                </a:solidFill>
                <a:latin typeface="Times New Roman" panose="02020603050405020304" pitchFamily="18" charset="0"/>
                <a:ea typeface="仿宋_GB2312"/>
                <a:cs typeface="仿宋_GB2312"/>
              </a:rPr>
              <a:t>1571—1630</a:t>
            </a:r>
            <a:r>
              <a:rPr lang="zh-CN" altLang="en-US" sz="1800">
                <a:solidFill>
                  <a:schemeClr val="tx2"/>
                </a:solidFill>
                <a:latin typeface="Times New Roman" panose="02020603050405020304" pitchFamily="18" charset="0"/>
                <a:ea typeface="仿宋_GB2312"/>
                <a:cs typeface="仿宋_GB2312"/>
              </a:rPr>
              <a:t>）：星空的立法者（行星运动三定律）</a:t>
            </a:r>
          </a:p>
        </p:txBody>
      </p:sp>
      <p:sp>
        <p:nvSpPr>
          <p:cNvPr id="18440" name="TextBox 24"/>
          <p:cNvSpPr txBox="1">
            <a:spLocks noChangeArrowheads="1"/>
          </p:cNvSpPr>
          <p:nvPr/>
        </p:nvSpPr>
        <p:spPr bwMode="auto">
          <a:xfrm>
            <a:off x="3996055" y="3619500"/>
            <a:ext cx="4724400" cy="922020"/>
          </a:xfrm>
          <a:prstGeom prst="rect">
            <a:avLst/>
          </a:prstGeom>
          <a:noFill/>
          <a:ln w="9525">
            <a:noFill/>
            <a:miter lim="800000"/>
          </a:ln>
        </p:spPr>
        <p:txBody>
          <a:bodyPr wrap="square">
            <a:spAutoFit/>
          </a:bodyPr>
          <a:lstStyle/>
          <a:p>
            <a:pPr>
              <a:buFont typeface="Wingdings" panose="05000000000000000000" pitchFamily="2" charset="2"/>
              <a:buNone/>
            </a:pPr>
            <a:r>
              <a:rPr lang="zh-CN" altLang="en-US" sz="1800">
                <a:solidFill>
                  <a:schemeClr val="tx2"/>
                </a:solidFill>
                <a:latin typeface="Times New Roman" panose="02020603050405020304" pitchFamily="18" charset="0"/>
                <a:ea typeface="仿宋_GB2312"/>
                <a:cs typeface="仿宋_GB2312"/>
              </a:rPr>
              <a:t>牛顿（</a:t>
            </a:r>
            <a:r>
              <a:rPr lang="en-US" altLang="zh-CN" sz="1800">
                <a:solidFill>
                  <a:schemeClr val="tx2"/>
                </a:solidFill>
                <a:latin typeface="Times New Roman" panose="02020603050405020304" pitchFamily="18" charset="0"/>
                <a:ea typeface="仿宋_GB2312"/>
                <a:cs typeface="仿宋_GB2312"/>
              </a:rPr>
              <a:t>1642—1727</a:t>
            </a:r>
            <a:r>
              <a:rPr lang="zh-CN" altLang="en-US" sz="1800">
                <a:solidFill>
                  <a:schemeClr val="tx2"/>
                </a:solidFill>
                <a:latin typeface="Times New Roman" panose="02020603050405020304" pitchFamily="18" charset="0"/>
                <a:ea typeface="仿宋_GB2312"/>
                <a:cs typeface="仿宋_GB2312"/>
              </a:rPr>
              <a:t>）：经典力学的集大成者和近代文化的教皇</a:t>
            </a:r>
            <a:br>
              <a:rPr lang="zh-CN" altLang="en-US" sz="1800">
                <a:solidFill>
                  <a:schemeClr val="tx2"/>
                </a:solidFill>
                <a:latin typeface="Times New Roman" panose="02020603050405020304" pitchFamily="18" charset="0"/>
                <a:ea typeface="仿宋_GB2312"/>
                <a:cs typeface="仿宋_GB2312"/>
              </a:rPr>
            </a:br>
            <a:endParaRPr lang="zh-CN" altLang="en-US" sz="1800">
              <a:solidFill>
                <a:schemeClr val="tx2"/>
              </a:solidFill>
              <a:latin typeface="Times New Roman" panose="02020603050405020304" pitchFamily="18" charset="0"/>
              <a:ea typeface="仿宋_GB2312"/>
              <a:cs typeface="仿宋_GB2312"/>
            </a:endParaRPr>
          </a:p>
        </p:txBody>
      </p:sp>
      <p:sp>
        <p:nvSpPr>
          <p:cNvPr id="12" name="弧形 11"/>
          <p:cNvSpPr/>
          <p:nvPr/>
        </p:nvSpPr>
        <p:spPr>
          <a:xfrm rot="2700000">
            <a:off x="-103188" y="911225"/>
            <a:ext cx="3573463" cy="3573463"/>
          </a:xfrm>
          <a:prstGeom prst="arc">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13" name="椭圆 12"/>
          <p:cNvSpPr/>
          <p:nvPr/>
        </p:nvSpPr>
        <p:spPr>
          <a:xfrm>
            <a:off x="993775" y="1549400"/>
            <a:ext cx="2290763" cy="228917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5">
              <a:solidFill>
                <a:schemeClr val="tx1">
                  <a:lumMod val="85000"/>
                  <a:lumOff val="15000"/>
                </a:schemeClr>
              </a:solidFill>
            </a:endParaRPr>
          </a:p>
        </p:txBody>
      </p:sp>
      <p:pic>
        <p:nvPicPr>
          <p:cNvPr id="18443" name="图片 13"/>
          <p:cNvPicPr>
            <a:picLocks noChangeAspect="1"/>
          </p:cNvPicPr>
          <p:nvPr/>
        </p:nvPicPr>
        <p:blipFill>
          <a:blip r:embed="rId4"/>
          <a:srcRect/>
          <a:stretch>
            <a:fillRect/>
          </a:stretch>
        </p:blipFill>
        <p:spPr bwMode="auto">
          <a:xfrm>
            <a:off x="0" y="0"/>
            <a:ext cx="1082675" cy="1365250"/>
          </a:xfrm>
          <a:prstGeom prst="rect">
            <a:avLst/>
          </a:prstGeom>
          <a:noFill/>
          <a:ln w="9525">
            <a:noFill/>
            <a:miter lim="800000"/>
            <a:headEnd/>
            <a:tailEnd/>
          </a:ln>
        </p:spPr>
      </p:pic>
      <p:sp>
        <p:nvSpPr>
          <p:cNvPr id="18444" name="文本框 14"/>
          <p:cNvSpPr txBox="1">
            <a:spLocks noChangeArrowheads="1"/>
          </p:cNvSpPr>
          <p:nvPr/>
        </p:nvSpPr>
        <p:spPr bwMode="auto">
          <a:xfrm>
            <a:off x="1082675" y="219075"/>
            <a:ext cx="7867650" cy="954088"/>
          </a:xfrm>
          <a:prstGeom prst="rect">
            <a:avLst/>
          </a:prstGeom>
          <a:noFill/>
          <a:ln w="9525">
            <a:noFill/>
            <a:miter lim="800000"/>
          </a:ln>
        </p:spPr>
        <p:txBody>
          <a:bodyPr>
            <a:spAutoFit/>
          </a:bodyPr>
          <a:lstStyle/>
          <a:p>
            <a:pPr algn="ctr"/>
            <a:r>
              <a:rPr lang="zh-CN" altLang="en-US" sz="2800">
                <a:ea typeface="黑体" panose="02010609060101010101" pitchFamily="49" charset="-122"/>
              </a:rPr>
              <a:t>一、形而上学自然观产生的科学背景：</a:t>
            </a:r>
            <a:endParaRPr lang="en-US" altLang="zh-CN" sz="2800">
              <a:ea typeface="黑体" panose="02010609060101010101" pitchFamily="49" charset="-122"/>
            </a:endParaRPr>
          </a:p>
          <a:p>
            <a:r>
              <a:rPr lang="zh-CN" altLang="en-US" sz="2800">
                <a:ea typeface="黑体" panose="02010609060101010101" pitchFamily="49" charset="-122"/>
              </a:rPr>
              <a:t>                           （机械）力学</a:t>
            </a:r>
          </a:p>
        </p:txBody>
      </p:sp>
    </p:spTree>
  </p:cSld>
  <p:clrMapOvr>
    <a:masterClrMapping/>
  </p:clrMapOvr>
  <p:transition spd="med" advTm="1000">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36"/>
          <p:cNvSpPr/>
          <p:nvPr/>
        </p:nvSpPr>
        <p:spPr>
          <a:xfrm>
            <a:off x="3878263" y="1122363"/>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latin typeface="+mj-ea"/>
              <a:ea typeface="+mj-ea"/>
            </a:endParaRPr>
          </a:p>
        </p:txBody>
      </p:sp>
      <p:sp>
        <p:nvSpPr>
          <p:cNvPr id="8" name="等腰三角形 36"/>
          <p:cNvSpPr/>
          <p:nvPr/>
        </p:nvSpPr>
        <p:spPr>
          <a:xfrm rot="7176392">
            <a:off x="4723606" y="2607469"/>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latin typeface="+mj-ea"/>
              <a:ea typeface="+mj-ea"/>
            </a:endParaRPr>
          </a:p>
        </p:txBody>
      </p:sp>
      <p:sp>
        <p:nvSpPr>
          <p:cNvPr id="9" name="等腰三角形 36"/>
          <p:cNvSpPr/>
          <p:nvPr/>
        </p:nvSpPr>
        <p:spPr>
          <a:xfrm rot="14423608" flipH="1">
            <a:off x="2982119" y="2624932"/>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accent1"/>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latin typeface="+mj-ea"/>
              <a:ea typeface="+mj-ea"/>
            </a:endParaRPr>
          </a:p>
        </p:txBody>
      </p:sp>
      <p:sp>
        <p:nvSpPr>
          <p:cNvPr id="10" name="TextBox 9"/>
          <p:cNvSpPr txBox="1"/>
          <p:nvPr/>
        </p:nvSpPr>
        <p:spPr>
          <a:xfrm>
            <a:off x="1081088" y="2081213"/>
            <a:ext cx="2579687" cy="1014730"/>
          </a:xfrm>
          <a:prstGeom prst="rect">
            <a:avLst/>
          </a:prstGeom>
          <a:noFill/>
        </p:spPr>
        <p:txBody>
          <a:bodyPr>
            <a:spAutoFit/>
          </a:bodyPr>
          <a:lstStyle/>
          <a:p>
            <a:pPr fontAlgn="auto">
              <a:lnSpc>
                <a:spcPct val="150000"/>
              </a:lnSpc>
              <a:spcBef>
                <a:spcPts val="0"/>
              </a:spcBef>
              <a:spcAft>
                <a:spcPts val="0"/>
              </a:spcAft>
              <a:defRPr/>
            </a:pPr>
            <a:r>
              <a:rPr lang="en-US" altLang="zh-CN" sz="2000" dirty="0">
                <a:solidFill>
                  <a:schemeClr val="tx1">
                    <a:lumMod val="85000"/>
                    <a:lumOff val="15000"/>
                  </a:schemeClr>
                </a:solidFill>
                <a:latin typeface="+mn-ea"/>
                <a:ea typeface="+mn-ea"/>
              </a:rPr>
              <a:t>01</a:t>
            </a:r>
            <a:r>
              <a:rPr lang="zh-CN" altLang="en-US" sz="2000" dirty="0">
                <a:solidFill>
                  <a:schemeClr val="tx1">
                    <a:lumMod val="85000"/>
                    <a:lumOff val="15000"/>
                  </a:schemeClr>
                </a:solidFill>
                <a:latin typeface="仿宋" panose="02010609060101010101" charset="-122"/>
                <a:ea typeface="仿宋" panose="02010609060101010101" charset="-122"/>
              </a:rPr>
              <a:t>机械论（机械唯物主义）</a:t>
            </a:r>
          </a:p>
        </p:txBody>
      </p:sp>
      <p:sp>
        <p:nvSpPr>
          <p:cNvPr id="11" name="TextBox 10"/>
          <p:cNvSpPr txBox="1"/>
          <p:nvPr/>
        </p:nvSpPr>
        <p:spPr>
          <a:xfrm>
            <a:off x="1838325" y="3516313"/>
            <a:ext cx="5426075" cy="1198880"/>
          </a:xfrm>
          <a:prstGeom prst="rect">
            <a:avLst/>
          </a:prstGeom>
          <a:noFill/>
        </p:spPr>
        <p:txBody>
          <a:bodyPr>
            <a:spAutoFit/>
          </a:bodyPr>
          <a:lstStyle/>
          <a:p>
            <a:pPr fontAlgn="auto">
              <a:lnSpc>
                <a:spcPct val="150000"/>
              </a:lnSpc>
              <a:spcBef>
                <a:spcPts val="0"/>
              </a:spcBef>
              <a:spcAft>
                <a:spcPts val="0"/>
              </a:spcAft>
              <a:defRPr/>
            </a:pPr>
            <a:r>
              <a:rPr lang="en-US" altLang="zh-CN" sz="2000" dirty="0">
                <a:solidFill>
                  <a:schemeClr val="tx1">
                    <a:lumMod val="85000"/>
                    <a:lumOff val="15000"/>
                  </a:schemeClr>
                </a:solidFill>
                <a:latin typeface="+mn-ea"/>
                <a:ea typeface="+mn-ea"/>
              </a:rPr>
              <a:t>             02</a:t>
            </a:r>
            <a:r>
              <a:rPr lang="zh-CN" altLang="en-US" sz="2000" dirty="0">
                <a:solidFill>
                  <a:schemeClr val="tx2"/>
                </a:solidFill>
                <a:latin typeface="Times New Roman" panose="02020603050405020304" pitchFamily="18" charset="0"/>
                <a:ea typeface="仿宋_GB2312" pitchFamily="49" charset="-122"/>
              </a:rPr>
              <a:t>还原论（</a:t>
            </a:r>
            <a:r>
              <a:rPr lang="en-US" altLang="zh-CN" sz="2000" dirty="0">
                <a:solidFill>
                  <a:schemeClr val="tx2"/>
                </a:solidFill>
                <a:latin typeface="Times New Roman" panose="02020603050405020304" pitchFamily="18" charset="0"/>
                <a:ea typeface="仿宋_GB2312" pitchFamily="49" charset="-122"/>
              </a:rPr>
              <a:t>reductionism</a:t>
            </a:r>
            <a:r>
              <a:rPr lang="zh-CN" altLang="en-US" sz="2000" dirty="0">
                <a:solidFill>
                  <a:schemeClr val="tx2"/>
                </a:solidFill>
                <a:latin typeface="Times New Roman" panose="02020603050405020304" pitchFamily="18" charset="0"/>
                <a:ea typeface="仿宋_GB2312" pitchFamily="49" charset="-122"/>
              </a:rPr>
              <a:t>）</a:t>
            </a:r>
            <a:endParaRPr lang="en-US" altLang="zh-CN" sz="2000" dirty="0">
              <a:solidFill>
                <a:schemeClr val="tx2"/>
              </a:solidFill>
              <a:latin typeface="Times New Roman" panose="02020603050405020304" pitchFamily="18" charset="0"/>
              <a:ea typeface="仿宋_GB2312" pitchFamily="49" charset="-122"/>
            </a:endParaRPr>
          </a:p>
          <a:p>
            <a:pPr fontAlgn="auto">
              <a:lnSpc>
                <a:spcPct val="150000"/>
              </a:lnSpc>
              <a:spcBef>
                <a:spcPts val="0"/>
              </a:spcBef>
              <a:spcAft>
                <a:spcPts val="0"/>
              </a:spcAft>
              <a:defRPr/>
            </a:pPr>
            <a:r>
              <a:rPr lang="zh-CN" altLang="en-US" sz="1400" dirty="0">
                <a:solidFill>
                  <a:schemeClr val="tx2"/>
                </a:solidFill>
                <a:latin typeface="Times New Roman" panose="02020603050405020304" pitchFamily="18" charset="0"/>
                <a:ea typeface="仿宋_GB2312" pitchFamily="49" charset="-122"/>
              </a:rPr>
              <a:t>一切运动（包括机械运动、物理运动、化学运动、生物运动和社会运动）均可还原为机械运动（故一切学科均可还原为力学）</a:t>
            </a:r>
            <a:endParaRPr lang="zh-CN" altLang="en-US" sz="1200" dirty="0">
              <a:solidFill>
                <a:schemeClr val="tx1">
                  <a:lumMod val="85000"/>
                  <a:lumOff val="15000"/>
                </a:schemeClr>
              </a:solidFill>
              <a:latin typeface="+mn-ea"/>
              <a:ea typeface="+mn-ea"/>
            </a:endParaRPr>
          </a:p>
        </p:txBody>
      </p:sp>
      <p:sp>
        <p:nvSpPr>
          <p:cNvPr id="12" name="TextBox 11"/>
          <p:cNvSpPr txBox="1"/>
          <p:nvPr/>
        </p:nvSpPr>
        <p:spPr>
          <a:xfrm>
            <a:off x="5578475" y="2111375"/>
            <a:ext cx="2581275" cy="963613"/>
          </a:xfrm>
          <a:prstGeom prst="rect">
            <a:avLst/>
          </a:prstGeom>
          <a:noFill/>
        </p:spPr>
        <p:txBody>
          <a:bodyPr>
            <a:spAutoFit/>
          </a:bodyPr>
          <a:lstStyle/>
          <a:p>
            <a:pPr algn="ctr" fontAlgn="auto">
              <a:lnSpc>
                <a:spcPct val="150000"/>
              </a:lnSpc>
              <a:spcBef>
                <a:spcPts val="0"/>
              </a:spcBef>
              <a:spcAft>
                <a:spcPts val="0"/>
              </a:spcAft>
              <a:defRPr/>
            </a:pPr>
            <a:r>
              <a:rPr lang="en-US" altLang="zh-CN" sz="2000" dirty="0">
                <a:solidFill>
                  <a:schemeClr val="tx1">
                    <a:lumMod val="85000"/>
                    <a:lumOff val="15000"/>
                  </a:schemeClr>
                </a:solidFill>
                <a:latin typeface="+mj-ea"/>
                <a:ea typeface="+mj-ea"/>
              </a:rPr>
              <a:t>03 </a:t>
            </a:r>
            <a:r>
              <a:rPr lang="zh-CN" altLang="en-US" sz="2000" dirty="0">
                <a:solidFill>
                  <a:schemeClr val="tx2"/>
                </a:solidFill>
                <a:latin typeface="Times New Roman" panose="02020603050405020304" pitchFamily="18" charset="0"/>
                <a:ea typeface="仿宋_GB2312" pitchFamily="49" charset="-122"/>
              </a:rPr>
              <a:t>（机械）决定论（</a:t>
            </a:r>
            <a:r>
              <a:rPr lang="en-US" altLang="zh-CN" sz="2000" dirty="0">
                <a:solidFill>
                  <a:schemeClr val="tx2"/>
                </a:solidFill>
                <a:latin typeface="Times New Roman" panose="02020603050405020304" pitchFamily="18" charset="0"/>
                <a:ea typeface="仿宋_GB2312" pitchFamily="49" charset="-122"/>
              </a:rPr>
              <a:t>determinism</a:t>
            </a:r>
            <a:r>
              <a:rPr lang="zh-CN" altLang="en-US" sz="2000" dirty="0">
                <a:solidFill>
                  <a:schemeClr val="tx2"/>
                </a:solidFill>
                <a:latin typeface="Times New Roman" panose="02020603050405020304" pitchFamily="18" charset="0"/>
                <a:ea typeface="仿宋_GB2312" pitchFamily="49" charset="-122"/>
              </a:rPr>
              <a:t>）</a:t>
            </a:r>
            <a:endParaRPr lang="zh-CN" altLang="en-US" sz="2000" dirty="0">
              <a:solidFill>
                <a:schemeClr val="tx1">
                  <a:lumMod val="85000"/>
                  <a:lumOff val="15000"/>
                </a:schemeClr>
              </a:solidFill>
              <a:latin typeface="+mj-ea"/>
              <a:ea typeface="+mj-ea"/>
            </a:endParaRPr>
          </a:p>
        </p:txBody>
      </p:sp>
      <p:sp>
        <p:nvSpPr>
          <p:cNvPr id="16" name="关于我们"/>
          <p:cNvSpPr/>
          <p:nvPr/>
        </p:nvSpPr>
        <p:spPr>
          <a:xfrm>
            <a:off x="1081088" y="258763"/>
            <a:ext cx="5862637" cy="521970"/>
          </a:xfrm>
          <a:prstGeom prst="rect">
            <a:avLst/>
          </a:prstGeom>
        </p:spPr>
        <p:txBody>
          <a:bodyPr>
            <a:spAutoFit/>
          </a:bodyPr>
          <a:lstStyle/>
          <a:p>
            <a:pPr algn="ctr" fontAlgn="auto">
              <a:spcBef>
                <a:spcPts val="0"/>
              </a:spcBef>
              <a:spcAft>
                <a:spcPts val="0"/>
              </a:spcAft>
              <a:defRPr/>
            </a:pPr>
            <a:r>
              <a:rPr lang="zh-CN" altLang="en-US" sz="2800" dirty="0">
                <a:solidFill>
                  <a:schemeClr val="tx1">
                    <a:lumMod val="85000"/>
                    <a:lumOff val="15000"/>
                  </a:schemeClr>
                </a:solidFill>
                <a:latin typeface="+mn-ea"/>
                <a:ea typeface="+mn-ea"/>
              </a:rPr>
              <a:t>二、形而上学自然观的主要内容</a:t>
            </a:r>
          </a:p>
        </p:txBody>
      </p:sp>
      <p:pic>
        <p:nvPicPr>
          <p:cNvPr id="20488" name="图片 12"/>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Tree>
  </p:cSld>
  <p:clrMapOvr>
    <a:masterClrMapping/>
  </p:clrMapOvr>
  <p:transition spd="med" advTm="1000">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8"/>
          <p:cNvPicPr>
            <a:picLocks noChangeAspect="1"/>
          </p:cNvPicPr>
          <p:nvPr/>
        </p:nvPicPr>
        <p:blipFill>
          <a:blip r:embed="rId2"/>
          <a:srcRect/>
          <a:stretch>
            <a:fillRect/>
          </a:stretch>
        </p:blipFill>
        <p:spPr bwMode="auto">
          <a:xfrm>
            <a:off x="7175500" y="3014663"/>
            <a:ext cx="993775" cy="1281112"/>
          </a:xfrm>
          <a:prstGeom prst="rect">
            <a:avLst/>
          </a:prstGeom>
          <a:noFill/>
          <a:ln w="9525">
            <a:noFill/>
            <a:miter lim="800000"/>
            <a:headEnd/>
            <a:tailEnd/>
          </a:ln>
        </p:spPr>
      </p:pic>
      <p:sp>
        <p:nvSpPr>
          <p:cNvPr id="22" name="矩形 21"/>
          <p:cNvSpPr/>
          <p:nvPr/>
        </p:nvSpPr>
        <p:spPr>
          <a:xfrm>
            <a:off x="1316038" y="847725"/>
            <a:ext cx="6853237" cy="3448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23" name="文本框 22"/>
          <p:cNvSpPr txBox="1"/>
          <p:nvPr/>
        </p:nvSpPr>
        <p:spPr>
          <a:xfrm>
            <a:off x="1446213" y="1579563"/>
            <a:ext cx="6381750" cy="2122805"/>
          </a:xfrm>
          <a:prstGeom prst="rect">
            <a:avLst/>
          </a:prstGeom>
          <a:noFill/>
        </p:spPr>
        <p:txBody>
          <a:bodyPr>
            <a:spAutoFit/>
          </a:bodyPr>
          <a:lstStyle/>
          <a:p>
            <a:pPr fontAlgn="auto">
              <a:spcBef>
                <a:spcPts val="0"/>
              </a:spcBef>
              <a:spcAft>
                <a:spcPts val="0"/>
              </a:spcAft>
              <a:buFont typeface="Wingdings" panose="05000000000000000000" pitchFamily="2" charset="2"/>
              <a:buNone/>
              <a:defRPr/>
            </a:pPr>
            <a:r>
              <a:rPr lang="zh-CN" altLang="en-US" sz="4400" b="1" kern="0" dirty="0">
                <a:solidFill>
                  <a:srgbClr val="CC3300"/>
                </a:solidFill>
                <a:latin typeface="Tahoma" panose="020B0604030504040204"/>
                <a:ea typeface="宋体" panose="02010600030101010101" pitchFamily="2" charset="-122"/>
                <a:cs typeface="+mj-cs"/>
              </a:rPr>
              <a:t>              </a:t>
            </a:r>
            <a:r>
              <a:rPr lang="zh-CN" altLang="en-US" sz="4400" kern="0" dirty="0">
                <a:latin typeface="Tahoma" panose="020B0604030504040204"/>
                <a:ea typeface="宋体" panose="02010600030101010101" pitchFamily="2" charset="-122"/>
                <a:cs typeface="+mj-cs"/>
              </a:rPr>
              <a:t>第四节  </a:t>
            </a:r>
            <a:endParaRPr lang="en-US" altLang="zh-CN" sz="4400" kern="0" dirty="0">
              <a:latin typeface="Tahoma" panose="020B0604030504040204"/>
              <a:ea typeface="宋体" panose="02010600030101010101" pitchFamily="2" charset="-122"/>
              <a:cs typeface="+mj-cs"/>
            </a:endParaRPr>
          </a:p>
          <a:p>
            <a:pPr fontAlgn="auto">
              <a:spcBef>
                <a:spcPts val="0"/>
              </a:spcBef>
              <a:spcAft>
                <a:spcPts val="0"/>
              </a:spcAft>
              <a:buFont typeface="Wingdings" panose="05000000000000000000" pitchFamily="2" charset="2"/>
              <a:buNone/>
              <a:defRPr/>
            </a:pPr>
            <a:endParaRPr lang="zh-CN" altLang="en-US" sz="4400" kern="0" dirty="0">
              <a:latin typeface="Tahoma" panose="020B0604030504040204"/>
              <a:ea typeface="宋体" panose="02010600030101010101" pitchFamily="2" charset="-122"/>
              <a:cs typeface="+mj-cs"/>
            </a:endParaRPr>
          </a:p>
          <a:p>
            <a:pPr fontAlgn="auto">
              <a:spcBef>
                <a:spcPts val="0"/>
              </a:spcBef>
              <a:spcAft>
                <a:spcPts val="0"/>
              </a:spcAft>
              <a:buFont typeface="Wingdings" panose="05000000000000000000" pitchFamily="2" charset="2"/>
              <a:buNone/>
              <a:defRPr/>
            </a:pPr>
            <a:r>
              <a:rPr lang="zh-CN" altLang="en-US" sz="4400" kern="0" dirty="0">
                <a:latin typeface="Tahoma" panose="020B0604030504040204"/>
                <a:ea typeface="宋体" panose="02010600030101010101" pitchFamily="2" charset="-122"/>
                <a:cs typeface="+mj-cs"/>
              </a:rPr>
              <a:t>现代辩证唯物主义自然观</a:t>
            </a:r>
            <a:endParaRPr lang="zh-CN" altLang="en-US" sz="3600" dirty="0">
              <a:latin typeface="黑体" panose="02010609060101010101" pitchFamily="49" charset="-122"/>
              <a:ea typeface="黑体" panose="02010609060101010101" pitchFamily="49" charset="-122"/>
            </a:endParaRPr>
          </a:p>
        </p:txBody>
      </p:sp>
      <p:cxnSp>
        <p:nvCxnSpPr>
          <p:cNvPr id="25" name="直接连接符 24"/>
          <p:cNvCxnSpPr/>
          <p:nvPr/>
        </p:nvCxnSpPr>
        <p:spPr>
          <a:xfrm>
            <a:off x="4062413" y="2303463"/>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2533" name="图片 7"/>
          <p:cNvPicPr>
            <a:picLocks noChangeAspect="1"/>
          </p:cNvPicPr>
          <p:nvPr/>
        </p:nvPicPr>
        <p:blipFill>
          <a:blip r:embed="rId3"/>
          <a:srcRect/>
          <a:stretch>
            <a:fillRect/>
          </a:stretch>
        </p:blipFill>
        <p:spPr bwMode="auto">
          <a:xfrm>
            <a:off x="1316038"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23554" name="文本框 26"/>
          <p:cNvSpPr txBox="1">
            <a:spLocks noChangeArrowheads="1"/>
          </p:cNvSpPr>
          <p:nvPr/>
        </p:nvSpPr>
        <p:spPr bwMode="auto">
          <a:xfrm>
            <a:off x="1082675" y="306388"/>
            <a:ext cx="6715125" cy="954087"/>
          </a:xfrm>
          <a:prstGeom prst="rect">
            <a:avLst/>
          </a:prstGeom>
          <a:noFill/>
          <a:ln w="9525">
            <a:noFill/>
            <a:miter lim="800000"/>
          </a:ln>
        </p:spPr>
        <p:txBody>
          <a:bodyPr>
            <a:spAutoFit/>
          </a:bodyPr>
          <a:lstStyle/>
          <a:p>
            <a:r>
              <a:rPr lang="zh-CN" altLang="en-US" sz="2800">
                <a:solidFill>
                  <a:schemeClr val="accent1"/>
                </a:solidFill>
                <a:ea typeface="黑体" panose="02010609060101010101" pitchFamily="49" charset="-122"/>
              </a:rPr>
              <a:t>一、辩证唯物主义自然观产生的科学背景</a:t>
            </a:r>
            <a:r>
              <a:rPr lang="zh-CN" altLang="en-US" sz="2800">
                <a:solidFill>
                  <a:schemeClr val="accent1"/>
                </a:solidFill>
                <a:ea typeface="楷体_GB2312"/>
                <a:cs typeface="楷体_GB2312"/>
              </a:rPr>
              <a:t>：</a:t>
            </a:r>
            <a:r>
              <a:rPr lang="zh-CN" altLang="en-US" sz="2800">
                <a:solidFill>
                  <a:schemeClr val="accent1"/>
                </a:solidFill>
                <a:ea typeface="黑体" panose="02010609060101010101" pitchFamily="49" charset="-122"/>
              </a:rPr>
              <a:t>自然科学的全面繁荣</a:t>
            </a:r>
          </a:p>
        </p:txBody>
      </p:sp>
      <p:sp>
        <p:nvSpPr>
          <p:cNvPr id="23555" name="文本框 33"/>
          <p:cNvSpPr txBox="1">
            <a:spLocks noChangeArrowheads="1"/>
          </p:cNvSpPr>
          <p:nvPr/>
        </p:nvSpPr>
        <p:spPr bwMode="auto">
          <a:xfrm>
            <a:off x="1030288" y="1476375"/>
            <a:ext cx="6818312" cy="1938020"/>
          </a:xfrm>
          <a:prstGeom prst="rect">
            <a:avLst/>
          </a:prstGeom>
          <a:noFill/>
          <a:ln w="9525">
            <a:noFill/>
            <a:miter lim="800000"/>
          </a:ln>
        </p:spPr>
        <p:txBody>
          <a:bodyPr>
            <a:spAutoFit/>
          </a:bodyPr>
          <a:lstStyle/>
          <a:p>
            <a:r>
              <a:rPr lang="en-US" altLang="zh-CN" sz="2400">
                <a:latin typeface="Times New Roman" panose="02020603050405020304" pitchFamily="18" charset="0"/>
                <a:ea typeface="仿宋_GB2312"/>
                <a:cs typeface="仿宋_GB2312"/>
              </a:rPr>
              <a:t>1</a:t>
            </a:r>
            <a:r>
              <a:rPr lang="zh-CN" altLang="en-US" sz="2400">
                <a:latin typeface="Times New Roman" panose="02020603050405020304" pitchFamily="18" charset="0"/>
                <a:ea typeface="仿宋_GB2312"/>
                <a:cs typeface="仿宋_GB2312"/>
              </a:rPr>
              <a:t>、星云假说（康德、拉普拉斯，</a:t>
            </a:r>
            <a:r>
              <a:rPr lang="en-US" altLang="zh-CN" sz="2400">
                <a:latin typeface="Times New Roman" panose="02020603050405020304" pitchFamily="18" charset="0"/>
                <a:ea typeface="仿宋_GB2312"/>
                <a:cs typeface="仿宋_GB2312"/>
              </a:rPr>
              <a:t>1755,1796</a:t>
            </a:r>
            <a:r>
              <a:rPr lang="zh-CN" altLang="en-US" sz="2400">
                <a:latin typeface="Times New Roman" panose="02020603050405020304" pitchFamily="18" charset="0"/>
                <a:ea typeface="仿宋_GB2312"/>
                <a:cs typeface="仿宋_GB2312"/>
              </a:rPr>
              <a:t>）：第一个科学的关于太阳系起源的学说，是从哥白尼以来天文学取得的最大进步，在形而上学自然观上打开了第一个缺口，把辩证法带入了天文学和自然科学。</a:t>
            </a:r>
            <a:endParaRPr lang="zh-CN" altLang="en-US" sz="2400">
              <a:ea typeface="黑体" panose="02010609060101010101" pitchFamily="49" charset="-122"/>
            </a:endParaRPr>
          </a:p>
        </p:txBody>
      </p:sp>
      <p:sp>
        <p:nvSpPr>
          <p:cNvPr id="35" name="文本框 34"/>
          <p:cNvSpPr txBox="1"/>
          <p:nvPr/>
        </p:nvSpPr>
        <p:spPr>
          <a:xfrm>
            <a:off x="979170" y="3352165"/>
            <a:ext cx="6605905" cy="1037590"/>
          </a:xfrm>
          <a:prstGeom prst="rect">
            <a:avLst/>
          </a:prstGeom>
          <a:noFill/>
        </p:spPr>
        <p:txBody>
          <a:bodyPr wrap="square">
            <a:spAutoFit/>
          </a:bodyPr>
          <a:lstStyle/>
          <a:p>
            <a:pPr fontAlgn="auto">
              <a:spcBef>
                <a:spcPts val="0"/>
              </a:spcBef>
              <a:spcAft>
                <a:spcPts val="0"/>
              </a:spcAft>
              <a:defRPr/>
            </a:pPr>
            <a:r>
              <a:rPr lang="en-US" altLang="zh-CN" sz="2400" dirty="0">
                <a:latin typeface="Times New Roman" panose="02020603050405020304" pitchFamily="18" charset="0"/>
                <a:ea typeface="仿宋_GB2312" pitchFamily="49" charset="-122"/>
              </a:rPr>
              <a:t>2</a:t>
            </a:r>
            <a:r>
              <a:rPr lang="zh-CN" altLang="en-US" sz="2400" dirty="0">
                <a:latin typeface="Times New Roman" panose="02020603050405020304" pitchFamily="18" charset="0"/>
                <a:ea typeface="仿宋_GB2312" pitchFamily="49" charset="-122"/>
              </a:rPr>
              <a:t>、人工合成尿素（维勒，</a:t>
            </a:r>
            <a:r>
              <a:rPr lang="en-US" altLang="zh-CN" sz="2400" dirty="0">
                <a:latin typeface="Times New Roman" panose="02020603050405020304" pitchFamily="18" charset="0"/>
                <a:ea typeface="仿宋_GB2312" pitchFamily="49" charset="-122"/>
              </a:rPr>
              <a:t>1828</a:t>
            </a:r>
            <a:r>
              <a:rPr lang="zh-CN" altLang="en-US" sz="2400" dirty="0">
                <a:latin typeface="Times New Roman" panose="02020603050405020304" pitchFamily="18" charset="0"/>
                <a:ea typeface="仿宋_GB2312" pitchFamily="49" charset="-122"/>
              </a:rPr>
              <a:t>）：打破了有机物和无机物、生命和非生命的界限。</a:t>
            </a:r>
            <a:r>
              <a:rPr lang="zh-CN" altLang="en-US" sz="1400" dirty="0">
                <a:latin typeface="Times New Roman" panose="02020603050405020304" pitchFamily="18" charset="0"/>
                <a:ea typeface="仿宋_GB2312" pitchFamily="49" charset="-122"/>
              </a:rPr>
              <a:t/>
            </a:r>
            <a:br>
              <a:rPr lang="zh-CN" altLang="en-US" sz="1400" dirty="0">
                <a:latin typeface="Times New Roman" panose="02020603050405020304" pitchFamily="18" charset="0"/>
                <a:ea typeface="仿宋_GB2312" pitchFamily="49" charset="-122"/>
              </a:rPr>
            </a:br>
            <a:endParaRPr lang="zh-CN" altLang="en-US" sz="1350" dirty="0">
              <a:latin typeface="+mn-lt"/>
              <a:ea typeface="+mn-ea"/>
            </a:endParaRPr>
          </a:p>
        </p:txBody>
      </p:sp>
      <p:sp>
        <p:nvSpPr>
          <p:cNvPr id="23557" name="文本框 35"/>
          <p:cNvSpPr txBox="1">
            <a:spLocks noChangeArrowheads="1"/>
          </p:cNvSpPr>
          <p:nvPr/>
        </p:nvSpPr>
        <p:spPr bwMode="auto">
          <a:xfrm>
            <a:off x="978535" y="4110355"/>
            <a:ext cx="6819265" cy="829945"/>
          </a:xfrm>
          <a:prstGeom prst="rect">
            <a:avLst/>
          </a:prstGeom>
          <a:noFill/>
          <a:ln w="9525">
            <a:noFill/>
            <a:miter lim="800000"/>
          </a:ln>
        </p:spPr>
        <p:txBody>
          <a:bodyPr wrap="square">
            <a:spAutoFit/>
          </a:bodyPr>
          <a:lstStyle/>
          <a:p>
            <a:r>
              <a:rPr lang="en-US" altLang="zh-CN" sz="2400">
                <a:latin typeface="Times New Roman" panose="02020603050405020304" pitchFamily="18" charset="0"/>
                <a:ea typeface="仿宋_GB2312"/>
                <a:cs typeface="仿宋_GB2312"/>
              </a:rPr>
              <a:t>3</a:t>
            </a:r>
            <a:r>
              <a:rPr lang="zh-CN" altLang="en-US" sz="2400">
                <a:latin typeface="Times New Roman" panose="02020603050405020304" pitchFamily="18" charset="0"/>
                <a:ea typeface="仿宋_GB2312"/>
                <a:cs typeface="仿宋_GB2312"/>
              </a:rPr>
              <a:t>、地球地层渐变假说（赖尔</a:t>
            </a:r>
            <a:r>
              <a:rPr lang="en-US" altLang="zh-CN" sz="2400">
                <a:latin typeface="Times New Roman" panose="02020603050405020304" pitchFamily="18" charset="0"/>
                <a:ea typeface="仿宋_GB2312"/>
                <a:cs typeface="仿宋_GB2312"/>
              </a:rPr>
              <a:t>,1830</a:t>
            </a:r>
            <a:r>
              <a:rPr lang="zh-CN" altLang="en-US" sz="2400">
                <a:latin typeface="Times New Roman" panose="02020603050405020304" pitchFamily="18" charset="0"/>
                <a:ea typeface="仿宋_GB2312"/>
                <a:cs typeface="仿宋_GB2312"/>
              </a:rPr>
              <a:t>）：把理性和辩证法带进了地质学。</a:t>
            </a:r>
          </a:p>
        </p:txBody>
      </p:sp>
    </p:spTree>
  </p:cSld>
  <p:clrMapOvr>
    <a:masterClrMapping/>
  </p:clrMapOvr>
  <p:transition spd="med" advTm="1000">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25602" name="文本框 26"/>
          <p:cNvSpPr txBox="1">
            <a:spLocks noChangeArrowheads="1"/>
          </p:cNvSpPr>
          <p:nvPr/>
        </p:nvSpPr>
        <p:spPr bwMode="auto">
          <a:xfrm>
            <a:off x="908050" y="501650"/>
            <a:ext cx="6939280" cy="3046095"/>
          </a:xfrm>
          <a:prstGeom prst="rect">
            <a:avLst/>
          </a:prstGeom>
          <a:noFill/>
          <a:ln w="9525">
            <a:noFill/>
            <a:miter lim="800000"/>
          </a:ln>
        </p:spPr>
        <p:txBody>
          <a:bodyPr wrap="square">
            <a:spAutoFit/>
          </a:bodyPr>
          <a:lstStyle/>
          <a:p>
            <a:r>
              <a:rPr lang="en-US" altLang="zh-CN" sz="2400">
                <a:latin typeface="Times New Roman" panose="02020603050405020304" pitchFamily="18" charset="0"/>
                <a:ea typeface="仿宋_GB2312"/>
                <a:cs typeface="仿宋_GB2312"/>
              </a:rPr>
              <a:t>4</a:t>
            </a:r>
            <a:r>
              <a:rPr lang="zh-CN" altLang="en-US" sz="2400">
                <a:latin typeface="Times New Roman" panose="02020603050405020304" pitchFamily="18" charset="0"/>
                <a:ea typeface="仿宋_GB2312"/>
                <a:cs typeface="仿宋_GB2312"/>
              </a:rPr>
              <a:t>、细胞学说（施莱登、施旺，</a:t>
            </a:r>
            <a:r>
              <a:rPr lang="en-US" altLang="zh-CN" sz="2400">
                <a:latin typeface="Times New Roman" panose="02020603050405020304" pitchFamily="18" charset="0"/>
                <a:ea typeface="仿宋_GB2312"/>
                <a:cs typeface="仿宋_GB2312"/>
              </a:rPr>
              <a:t>1838</a:t>
            </a:r>
            <a:r>
              <a:rPr lang="zh-CN" altLang="en-US" sz="2400">
                <a:latin typeface="Times New Roman" panose="02020603050405020304" pitchFamily="18" charset="0"/>
                <a:ea typeface="仿宋_GB2312"/>
                <a:cs typeface="仿宋_GB2312"/>
              </a:rPr>
              <a:t>、</a:t>
            </a:r>
            <a:r>
              <a:rPr lang="en-US" altLang="zh-CN" sz="2400">
                <a:latin typeface="Times New Roman" panose="02020603050405020304" pitchFamily="18" charset="0"/>
                <a:ea typeface="仿宋_GB2312"/>
                <a:cs typeface="仿宋_GB2312"/>
              </a:rPr>
              <a:t>1830</a:t>
            </a:r>
            <a:r>
              <a:rPr lang="zh-CN" altLang="en-US" sz="2400">
                <a:latin typeface="Times New Roman" panose="02020603050405020304" pitchFamily="18" charset="0"/>
                <a:ea typeface="仿宋_GB2312"/>
                <a:cs typeface="仿宋_GB2312"/>
              </a:rPr>
              <a:t>）：宣布了动物界和植物界不可逾越的界限的消失，揭示了动植物结构上的统一性，阐明了有机体分化发展的规律，</a:t>
            </a:r>
            <a:r>
              <a:rPr lang="zh-CN" altLang="en-US" sz="2400" b="1">
                <a:latin typeface="Times New Roman" panose="02020603050405020304" pitchFamily="18" charset="0"/>
                <a:ea typeface="仿宋_GB2312"/>
                <a:cs typeface="仿宋_GB2312"/>
              </a:rPr>
              <a:t>使“机体产生、成长和构造的秘密被揭开了</a:t>
            </a:r>
            <a:r>
              <a:rPr lang="zh-CN" altLang="en-US" sz="2400">
                <a:latin typeface="Times New Roman" panose="02020603050405020304" pitchFamily="18" charset="0"/>
                <a:ea typeface="仿宋_GB2312"/>
                <a:cs typeface="仿宋_GB2312"/>
              </a:rPr>
              <a:t>，从前不可理解的奇迹，现在已经表现为一个过程。”（恩格斯）</a:t>
            </a:r>
            <a:br>
              <a:rPr lang="zh-CN" altLang="en-US" sz="2400">
                <a:latin typeface="Times New Roman" panose="02020603050405020304" pitchFamily="18" charset="0"/>
                <a:ea typeface="仿宋_GB2312"/>
                <a:cs typeface="仿宋_GB2312"/>
              </a:rPr>
            </a:br>
            <a:endParaRPr lang="en-US" altLang="zh-CN" sz="2400">
              <a:latin typeface="Times New Roman" panose="02020603050405020304" pitchFamily="18" charset="0"/>
              <a:ea typeface="仿宋_GB2312"/>
              <a:cs typeface="仿宋_GB2312"/>
            </a:endParaRPr>
          </a:p>
          <a:p>
            <a:endParaRPr lang="zh-CN" altLang="en-US" sz="2400">
              <a:ea typeface="黑体" panose="02010609060101010101" pitchFamily="49" charset="-122"/>
            </a:endParaRPr>
          </a:p>
        </p:txBody>
      </p:sp>
      <p:sp>
        <p:nvSpPr>
          <p:cNvPr id="2" name="Rectangle 2"/>
          <p:cNvSpPr txBox="1">
            <a:spLocks noChangeArrowheads="1"/>
          </p:cNvSpPr>
          <p:nvPr/>
        </p:nvSpPr>
        <p:spPr>
          <a:xfrm>
            <a:off x="908050" y="2809875"/>
            <a:ext cx="6939280" cy="1831975"/>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defRPr/>
            </a:pPr>
            <a:r>
              <a:rPr lang="en-US" altLang="zh-CN" sz="2400" kern="0" dirty="0">
                <a:solidFill>
                  <a:schemeClr val="tx1"/>
                </a:solidFill>
                <a:latin typeface="Times New Roman" panose="02020603050405020304" pitchFamily="18" charset="0"/>
                <a:ea typeface="仿宋_GB2312" pitchFamily="49" charset="-122"/>
              </a:rPr>
              <a:t>5</a:t>
            </a:r>
            <a:r>
              <a:rPr lang="zh-CN" altLang="en-US" sz="2400" kern="0" dirty="0">
                <a:solidFill>
                  <a:schemeClr val="tx1"/>
                </a:solidFill>
                <a:latin typeface="Times New Roman" panose="02020603050405020304" pitchFamily="18" charset="0"/>
                <a:ea typeface="仿宋_GB2312" pitchFamily="49" charset="-122"/>
              </a:rPr>
              <a:t>、能量守恒与转化定律（焦耳、亥姆霍兹等</a:t>
            </a:r>
            <a:r>
              <a:rPr lang="en-US" altLang="zh-CN" sz="2400" kern="0" dirty="0">
                <a:solidFill>
                  <a:schemeClr val="tx1"/>
                </a:solidFill>
                <a:latin typeface="Times New Roman" panose="02020603050405020304" pitchFamily="18" charset="0"/>
                <a:ea typeface="仿宋_GB2312" pitchFamily="49" charset="-122"/>
              </a:rPr>
              <a:t>,1842</a:t>
            </a:r>
            <a:r>
              <a:rPr lang="zh-CN" altLang="en-US" sz="2400" kern="0" dirty="0">
                <a:solidFill>
                  <a:schemeClr val="tx1"/>
                </a:solidFill>
                <a:latin typeface="Times New Roman" panose="02020603050405020304" pitchFamily="18" charset="0"/>
                <a:ea typeface="仿宋_GB2312" pitchFamily="49" charset="-122"/>
              </a:rPr>
              <a:t>左右）：是一个“伟大的运动基本定律”（恩格斯），表明了</a:t>
            </a:r>
            <a:r>
              <a:rPr lang="zh-CN" altLang="en-US" sz="2400" b="1" kern="0" dirty="0">
                <a:solidFill>
                  <a:schemeClr val="tx1"/>
                </a:solidFill>
                <a:latin typeface="Times New Roman" panose="02020603050405020304" pitchFamily="18" charset="0"/>
                <a:ea typeface="仿宋_GB2312" pitchFamily="49" charset="-122"/>
              </a:rPr>
              <a:t>运动不灭以及运动形式之间是相互联系、相互转化的</a:t>
            </a:r>
            <a:r>
              <a:rPr lang="zh-CN" altLang="en-US" sz="2400" kern="0" dirty="0">
                <a:solidFill>
                  <a:schemeClr val="tx1"/>
                </a:solidFill>
                <a:latin typeface="Times New Roman" panose="02020603050405020304" pitchFamily="18" charset="0"/>
                <a:ea typeface="仿宋_GB2312" pitchFamily="49" charset="-122"/>
              </a:rPr>
              <a:t>。</a:t>
            </a:r>
          </a:p>
        </p:txBody>
      </p:sp>
    </p:spTree>
  </p:cSld>
  <p:clrMapOvr>
    <a:masterClrMapping/>
  </p:clrMapOvr>
  <p:transition spd="med" advTm="1000">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27650" name="文本框 26"/>
          <p:cNvSpPr txBox="1">
            <a:spLocks noChangeArrowheads="1"/>
          </p:cNvSpPr>
          <p:nvPr/>
        </p:nvSpPr>
        <p:spPr bwMode="auto">
          <a:xfrm>
            <a:off x="1131888" y="501650"/>
            <a:ext cx="6715125" cy="2676525"/>
          </a:xfrm>
          <a:prstGeom prst="rect">
            <a:avLst/>
          </a:prstGeom>
          <a:noFill/>
          <a:ln w="9525">
            <a:noFill/>
            <a:miter lim="800000"/>
          </a:ln>
        </p:spPr>
        <p:txBody>
          <a:bodyPr>
            <a:spAutoFit/>
          </a:bodyPr>
          <a:lstStyle/>
          <a:p>
            <a:r>
              <a:rPr lang="en-US" altLang="zh-CN" sz="2400">
                <a:latin typeface="Times New Roman" panose="02020603050405020304" pitchFamily="18" charset="0"/>
                <a:ea typeface="仿宋_GB2312"/>
                <a:cs typeface="仿宋_GB2312"/>
              </a:rPr>
              <a:t>6</a:t>
            </a:r>
            <a:r>
              <a:rPr lang="zh-CN" altLang="en-US" sz="2400">
                <a:latin typeface="Times New Roman" panose="02020603050405020304" pitchFamily="18" charset="0"/>
                <a:ea typeface="仿宋_GB2312"/>
                <a:cs typeface="仿宋_GB2312"/>
              </a:rPr>
              <a:t>、生物进化论（达尔文、华莱士</a:t>
            </a:r>
            <a:r>
              <a:rPr lang="en-US" altLang="zh-CN" sz="2400">
                <a:latin typeface="Times New Roman" panose="02020603050405020304" pitchFamily="18" charset="0"/>
                <a:ea typeface="仿宋_GB2312"/>
                <a:cs typeface="仿宋_GB2312"/>
              </a:rPr>
              <a:t>,1859</a:t>
            </a:r>
            <a:r>
              <a:rPr lang="zh-CN" altLang="en-US" sz="2400">
                <a:latin typeface="Times New Roman" panose="02020603050405020304" pitchFamily="18" charset="0"/>
                <a:ea typeface="仿宋_GB2312"/>
                <a:cs typeface="仿宋_GB2312"/>
              </a:rPr>
              <a:t>）：标志着自然神学的末日和科学彻底脱离神学而独立。 “推翻了那种把动植物当作彼此毫无联系的、偶然的、神造的东西的观点，第一次把生物学放在完全科学的基础上”（列宁）。</a:t>
            </a:r>
            <a:r>
              <a:rPr lang="zh-CN" altLang="en-US" sz="2400" b="1">
                <a:latin typeface="Times New Roman" panose="02020603050405020304" pitchFamily="18" charset="0"/>
                <a:ea typeface="仿宋_GB2312"/>
                <a:cs typeface="仿宋_GB2312"/>
              </a:rPr>
              <a:t>证明了自然界的历史发展，为自然界的历史观提供了自然史的基础</a:t>
            </a:r>
            <a:r>
              <a:rPr lang="zh-CN" altLang="en-US" sz="2400">
                <a:latin typeface="Times New Roman" panose="02020603050405020304" pitchFamily="18" charset="0"/>
                <a:ea typeface="仿宋_GB2312"/>
                <a:cs typeface="仿宋_GB2312"/>
              </a:rPr>
              <a:t>。</a:t>
            </a:r>
            <a:endParaRPr lang="zh-CN" altLang="en-US" sz="2400">
              <a:ea typeface="黑体" panose="02010609060101010101" pitchFamily="49" charset="-122"/>
            </a:endParaRPr>
          </a:p>
        </p:txBody>
      </p:sp>
      <p:sp>
        <p:nvSpPr>
          <p:cNvPr id="2" name="Rectangle 2"/>
          <p:cNvSpPr txBox="1">
            <a:spLocks noChangeArrowheads="1"/>
          </p:cNvSpPr>
          <p:nvPr/>
        </p:nvSpPr>
        <p:spPr>
          <a:xfrm>
            <a:off x="1131888" y="2870200"/>
            <a:ext cx="6715125" cy="19431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defRPr/>
            </a:pPr>
            <a:r>
              <a:rPr lang="en-US" altLang="zh-CN" sz="2400" dirty="0">
                <a:solidFill>
                  <a:schemeClr val="tx1"/>
                </a:solidFill>
                <a:latin typeface="Times New Roman" panose="02020603050405020304" pitchFamily="18" charset="0"/>
                <a:ea typeface="仿宋_GB2312" pitchFamily="49" charset="-122"/>
              </a:rPr>
              <a:t>7</a:t>
            </a:r>
            <a:r>
              <a:rPr lang="zh-CN" altLang="en-US" sz="2400" dirty="0">
                <a:solidFill>
                  <a:schemeClr val="tx1"/>
                </a:solidFill>
                <a:latin typeface="Times New Roman" panose="02020603050405020304" pitchFamily="18" charset="0"/>
                <a:ea typeface="仿宋_GB2312" pitchFamily="49" charset="-122"/>
              </a:rPr>
              <a:t>、元素周期律（门捷列夫</a:t>
            </a:r>
            <a:r>
              <a:rPr lang="en-US" altLang="zh-CN" sz="2400" dirty="0">
                <a:solidFill>
                  <a:schemeClr val="tx1"/>
                </a:solidFill>
                <a:latin typeface="Times New Roman" panose="02020603050405020304" pitchFamily="18" charset="0"/>
                <a:ea typeface="仿宋_GB2312" pitchFamily="49" charset="-122"/>
              </a:rPr>
              <a:t>,1869</a:t>
            </a:r>
            <a:r>
              <a:rPr lang="zh-CN" altLang="en-US" sz="2400" dirty="0">
                <a:solidFill>
                  <a:schemeClr val="tx1"/>
                </a:solidFill>
                <a:latin typeface="Times New Roman" panose="02020603050405020304" pitchFamily="18" charset="0"/>
                <a:ea typeface="仿宋_GB2312" pitchFamily="49" charset="-122"/>
              </a:rPr>
              <a:t>）：</a:t>
            </a:r>
            <a:r>
              <a:rPr lang="zh-CN" altLang="en-US" sz="2400" b="1" dirty="0">
                <a:solidFill>
                  <a:schemeClr val="tx1"/>
                </a:solidFill>
                <a:latin typeface="Times New Roman" panose="02020603050405020304" pitchFamily="18" charset="0"/>
                <a:ea typeface="仿宋_GB2312" pitchFamily="49" charset="-122"/>
              </a:rPr>
              <a:t>揭示了元素的内在联系和世界（在元素上）的统一性</a:t>
            </a:r>
            <a:r>
              <a:rPr lang="zh-CN" altLang="en-US" sz="2400" dirty="0">
                <a:solidFill>
                  <a:schemeClr val="tx1"/>
                </a:solidFill>
                <a:latin typeface="Times New Roman" panose="02020603050405020304" pitchFamily="18" charset="0"/>
                <a:ea typeface="仿宋_GB2312" pitchFamily="49" charset="-122"/>
              </a:rPr>
              <a:t>。恩格斯认为是不自觉应用了黑格尔质量互变规律完成了科学上的一个勋业。</a:t>
            </a:r>
            <a:br>
              <a:rPr lang="zh-CN" altLang="en-US" sz="2400" dirty="0">
                <a:solidFill>
                  <a:schemeClr val="tx1"/>
                </a:solidFill>
                <a:latin typeface="Times New Roman" panose="02020603050405020304" pitchFamily="18" charset="0"/>
                <a:ea typeface="仿宋_GB2312" pitchFamily="49" charset="-122"/>
              </a:rPr>
            </a:br>
            <a:endParaRPr lang="zh-CN" altLang="en-US" sz="2400" kern="0" dirty="0">
              <a:solidFill>
                <a:schemeClr val="tx1"/>
              </a:solidFill>
              <a:latin typeface="Times New Roman" panose="02020603050405020304" pitchFamily="18" charset="0"/>
              <a:ea typeface="仿宋_GB2312" pitchFamily="49" charset="-122"/>
            </a:endParaRPr>
          </a:p>
        </p:txBody>
      </p:sp>
    </p:spTree>
  </p:cSld>
  <p:clrMapOvr>
    <a:masterClrMapping/>
  </p:clrMapOvr>
  <p:transition spd="med" advTm="1000">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29698" name="文本框 26"/>
          <p:cNvSpPr txBox="1">
            <a:spLocks noChangeArrowheads="1"/>
          </p:cNvSpPr>
          <p:nvPr/>
        </p:nvSpPr>
        <p:spPr bwMode="auto">
          <a:xfrm>
            <a:off x="930910" y="501650"/>
            <a:ext cx="6916420" cy="2306955"/>
          </a:xfrm>
          <a:prstGeom prst="rect">
            <a:avLst/>
          </a:prstGeom>
          <a:noFill/>
          <a:ln w="9525">
            <a:noFill/>
            <a:miter lim="800000"/>
          </a:ln>
        </p:spPr>
        <p:txBody>
          <a:bodyPr wrap="square">
            <a:spAutoFit/>
          </a:bodyPr>
          <a:lstStyle/>
          <a:p>
            <a:r>
              <a:rPr lang="en-US" altLang="zh-CN" sz="2400">
                <a:latin typeface="Times New Roman" panose="02020603050405020304" pitchFamily="18" charset="0"/>
                <a:ea typeface="仿宋_GB2312"/>
                <a:cs typeface="仿宋_GB2312"/>
              </a:rPr>
              <a:t>8</a:t>
            </a:r>
            <a:r>
              <a:rPr lang="zh-CN" altLang="en-US" sz="2400">
                <a:latin typeface="Times New Roman" panose="02020603050405020304" pitchFamily="18" charset="0"/>
                <a:ea typeface="仿宋_GB2312"/>
                <a:cs typeface="仿宋_GB2312"/>
              </a:rPr>
              <a:t>、电磁场理论（法拉第、麦克斯韦</a:t>
            </a:r>
            <a:r>
              <a:rPr lang="en-US" altLang="zh-CN" sz="2400">
                <a:latin typeface="Times New Roman" panose="02020603050405020304" pitchFamily="18" charset="0"/>
                <a:ea typeface="仿宋_GB2312"/>
                <a:cs typeface="仿宋_GB2312"/>
              </a:rPr>
              <a:t>,1873</a:t>
            </a:r>
            <a:r>
              <a:rPr lang="zh-CN" altLang="en-US" sz="2400">
                <a:latin typeface="Times New Roman" panose="02020603050405020304" pitchFamily="18" charset="0"/>
                <a:ea typeface="仿宋_GB2312"/>
                <a:cs typeface="仿宋_GB2312"/>
              </a:rPr>
              <a:t>）：揭示了电、磁、光本质上的统一性，</a:t>
            </a:r>
            <a:r>
              <a:rPr lang="zh-CN" altLang="en-US" sz="2400" b="1">
                <a:latin typeface="Times New Roman" panose="02020603050405020304" pitchFamily="18" charset="0"/>
                <a:ea typeface="仿宋_GB2312"/>
                <a:cs typeface="仿宋_GB2312"/>
              </a:rPr>
              <a:t>向牛顿机械自然观提出了挑战</a:t>
            </a:r>
            <a:r>
              <a:rPr lang="zh-CN" altLang="en-US" sz="2400">
                <a:latin typeface="Times New Roman" panose="02020603050405020304" pitchFamily="18" charset="0"/>
                <a:ea typeface="仿宋_GB2312"/>
                <a:cs typeface="仿宋_GB2312"/>
              </a:rPr>
              <a:t>，改变了牛顿自然哲学的框架，把物理学的基础革命化了，并打开了通往相对论的道路，被爱因斯坦称为“牛顿以来理论物理学的第一次伟大进步”。</a:t>
            </a:r>
            <a:r>
              <a:rPr lang="zh-CN" altLang="en-US" sz="2400" b="1">
                <a:latin typeface="Times New Roman" panose="02020603050405020304" pitchFamily="18" charset="0"/>
                <a:ea typeface="仿宋_GB2312"/>
                <a:cs typeface="仿宋_GB2312"/>
              </a:rPr>
              <a:t>揭示了物质的另一种形态</a:t>
            </a:r>
            <a:r>
              <a:rPr lang="en-US" altLang="zh-CN" sz="2400" b="1">
                <a:latin typeface="Times New Roman" panose="02020603050405020304" pitchFamily="18" charset="0"/>
                <a:ea typeface="仿宋_GB2312"/>
                <a:cs typeface="仿宋_GB2312"/>
              </a:rPr>
              <a:t>——</a:t>
            </a:r>
            <a:r>
              <a:rPr lang="zh-CN" altLang="en-US" sz="2400" b="1">
                <a:latin typeface="Times New Roman" panose="02020603050405020304" pitchFamily="18" charset="0"/>
                <a:ea typeface="仿宋_GB2312"/>
                <a:cs typeface="仿宋_GB2312"/>
              </a:rPr>
              <a:t>场的存在</a:t>
            </a:r>
            <a:r>
              <a:rPr lang="zh-CN" altLang="en-US" sz="2400">
                <a:latin typeface="Times New Roman" panose="02020603050405020304" pitchFamily="18" charset="0"/>
                <a:ea typeface="仿宋_GB2312"/>
                <a:cs typeface="仿宋_GB2312"/>
              </a:rPr>
              <a:t>。</a:t>
            </a:r>
            <a:endParaRPr lang="zh-CN" altLang="en-US" sz="2400">
              <a:ea typeface="黑体" panose="02010609060101010101" pitchFamily="49" charset="-122"/>
            </a:endParaRPr>
          </a:p>
        </p:txBody>
      </p:sp>
    </p:spTree>
  </p:cSld>
  <p:clrMapOvr>
    <a:masterClrMapping/>
  </p:clrMapOvr>
  <p:transition spd="med" advTm="1000">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关于我们"/>
          <p:cNvSpPr/>
          <p:nvPr/>
        </p:nvSpPr>
        <p:spPr>
          <a:xfrm>
            <a:off x="1763713" y="360363"/>
            <a:ext cx="5911850" cy="521970"/>
          </a:xfrm>
          <a:prstGeom prst="rect">
            <a:avLst/>
          </a:prstGeom>
        </p:spPr>
        <p:txBody>
          <a:bodyPr>
            <a:spAutoFit/>
          </a:bodyPr>
          <a:lstStyle/>
          <a:p>
            <a:pPr algn="ctr" fontAlgn="auto">
              <a:spcBef>
                <a:spcPts val="0"/>
              </a:spcBef>
              <a:spcAft>
                <a:spcPts val="0"/>
              </a:spcAft>
              <a:defRPr/>
            </a:pPr>
            <a:r>
              <a:rPr lang="zh-CN" altLang="en-US" sz="2800" b="1" dirty="0">
                <a:latin typeface="+mn-lt"/>
                <a:ea typeface="+mn-ea"/>
              </a:rPr>
              <a:t>二、辩证唯物主义自然观的主要内容</a:t>
            </a:r>
            <a:endParaRPr lang="zh-CN" altLang="en-US" sz="2800" dirty="0">
              <a:latin typeface="+mn-ea"/>
              <a:ea typeface="+mn-ea"/>
            </a:endParaRPr>
          </a:p>
        </p:txBody>
      </p:sp>
      <p:sp>
        <p:nvSpPr>
          <p:cNvPr id="27" name="AutoShape 4"/>
          <p:cNvSpPr>
            <a:spLocks noChangeArrowheads="1"/>
          </p:cNvSpPr>
          <p:nvPr/>
        </p:nvSpPr>
        <p:spPr bwMode="auto">
          <a:xfrm>
            <a:off x="752475" y="1317625"/>
            <a:ext cx="2139950" cy="733425"/>
          </a:xfrm>
          <a:prstGeom prst="downArrowCallout">
            <a:avLst>
              <a:gd name="adj1" fmla="val 72692"/>
              <a:gd name="adj2" fmla="val 36346"/>
              <a:gd name="adj3" fmla="val 14028"/>
              <a:gd name="adj4" fmla="val 85940"/>
            </a:avLst>
          </a:prstGeom>
          <a:solidFill>
            <a:schemeClr val="accent1"/>
          </a:solidFill>
          <a:ln>
            <a:solidFill>
              <a:schemeClr val="accent1"/>
            </a:solid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endParaRPr lang="zh-CN" altLang="zh-CN" sz="4875">
              <a:solidFill>
                <a:schemeClr val="tx1">
                  <a:lumMod val="85000"/>
                  <a:lumOff val="15000"/>
                </a:schemeClr>
              </a:solidFill>
              <a:latin typeface="+mn-ea"/>
              <a:ea typeface="+mn-ea"/>
            </a:endParaRPr>
          </a:p>
        </p:txBody>
      </p:sp>
      <p:sp>
        <p:nvSpPr>
          <p:cNvPr id="34" name="AutoShape 7"/>
          <p:cNvSpPr>
            <a:spLocks noChangeArrowheads="1"/>
          </p:cNvSpPr>
          <p:nvPr/>
        </p:nvSpPr>
        <p:spPr bwMode="auto">
          <a:xfrm>
            <a:off x="3490913" y="1317625"/>
            <a:ext cx="2141537" cy="733425"/>
          </a:xfrm>
          <a:prstGeom prst="downArrowCallout">
            <a:avLst>
              <a:gd name="adj1" fmla="val 72692"/>
              <a:gd name="adj2" fmla="val 36346"/>
              <a:gd name="adj3" fmla="val 14060"/>
              <a:gd name="adj4" fmla="val 85940"/>
            </a:avLst>
          </a:prstGeom>
          <a:solidFill>
            <a:schemeClr val="accent1"/>
          </a:solidFill>
          <a:ln>
            <a:solidFill>
              <a:schemeClr val="accent1"/>
            </a:solid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endParaRPr lang="zh-CN" altLang="zh-CN" sz="4875">
              <a:solidFill>
                <a:schemeClr val="tx1">
                  <a:lumMod val="85000"/>
                  <a:lumOff val="15000"/>
                </a:schemeClr>
              </a:solidFill>
              <a:latin typeface="+mn-ea"/>
              <a:ea typeface="+mn-ea"/>
            </a:endParaRPr>
          </a:p>
        </p:txBody>
      </p:sp>
      <p:sp>
        <p:nvSpPr>
          <p:cNvPr id="35" name="AutoShape 10"/>
          <p:cNvSpPr>
            <a:spLocks noChangeArrowheads="1"/>
          </p:cNvSpPr>
          <p:nvPr/>
        </p:nvSpPr>
        <p:spPr bwMode="auto">
          <a:xfrm>
            <a:off x="6251575" y="1317625"/>
            <a:ext cx="2139950" cy="733425"/>
          </a:xfrm>
          <a:prstGeom prst="downArrowCallout">
            <a:avLst>
              <a:gd name="adj1" fmla="val 72692"/>
              <a:gd name="adj2" fmla="val 36346"/>
              <a:gd name="adj3" fmla="val 14060"/>
              <a:gd name="adj4" fmla="val 85940"/>
            </a:avLst>
          </a:prstGeom>
          <a:solidFill>
            <a:schemeClr val="accent1"/>
          </a:solidFill>
          <a:ln>
            <a:solidFill>
              <a:schemeClr val="accent1"/>
            </a:solid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endParaRPr lang="zh-CN" altLang="zh-CN" sz="4875">
              <a:solidFill>
                <a:schemeClr val="tx1">
                  <a:lumMod val="85000"/>
                  <a:lumOff val="15000"/>
                </a:schemeClr>
              </a:solidFill>
              <a:latin typeface="+mn-ea"/>
              <a:ea typeface="+mn-ea"/>
            </a:endParaRPr>
          </a:p>
        </p:txBody>
      </p:sp>
      <p:sp>
        <p:nvSpPr>
          <p:cNvPr id="36" name="Rectangle 13"/>
          <p:cNvSpPr>
            <a:spLocks noChangeArrowheads="1"/>
          </p:cNvSpPr>
          <p:nvPr/>
        </p:nvSpPr>
        <p:spPr bwMode="auto">
          <a:xfrm rot="10800000">
            <a:off x="752475" y="2252663"/>
            <a:ext cx="2139950" cy="2406650"/>
          </a:xfrm>
          <a:prstGeom prst="rect">
            <a:avLst/>
          </a:prstGeom>
          <a:noFill/>
          <a:ln w="3175">
            <a:solidFill>
              <a:schemeClr val="tx1">
                <a:lumMod val="85000"/>
                <a:lumOff val="15000"/>
              </a:schemeClr>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endParaRPr lang="zh-CN" altLang="en-US" sz="1445">
              <a:solidFill>
                <a:schemeClr val="tx1">
                  <a:lumMod val="85000"/>
                  <a:lumOff val="15000"/>
                </a:schemeClr>
              </a:solidFill>
              <a:latin typeface="+mn-ea"/>
              <a:ea typeface="+mn-ea"/>
            </a:endParaRPr>
          </a:p>
        </p:txBody>
      </p:sp>
      <p:sp>
        <p:nvSpPr>
          <p:cNvPr id="37" name="Rectangle 18"/>
          <p:cNvSpPr>
            <a:spLocks noChangeArrowheads="1"/>
          </p:cNvSpPr>
          <p:nvPr/>
        </p:nvSpPr>
        <p:spPr bwMode="auto">
          <a:xfrm rot="10800000">
            <a:off x="3490913" y="2252663"/>
            <a:ext cx="2141537" cy="2406650"/>
          </a:xfrm>
          <a:prstGeom prst="rect">
            <a:avLst/>
          </a:prstGeom>
          <a:noFill/>
          <a:ln w="3175">
            <a:solidFill>
              <a:schemeClr val="tx1">
                <a:lumMod val="85000"/>
                <a:lumOff val="15000"/>
              </a:schemeClr>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endParaRPr lang="zh-CN" altLang="en-US" sz="1445">
              <a:solidFill>
                <a:schemeClr val="tx1">
                  <a:lumMod val="85000"/>
                  <a:lumOff val="15000"/>
                </a:schemeClr>
              </a:solidFill>
              <a:latin typeface="+mn-ea"/>
              <a:ea typeface="+mn-ea"/>
            </a:endParaRPr>
          </a:p>
        </p:txBody>
      </p:sp>
      <p:sp>
        <p:nvSpPr>
          <p:cNvPr id="38" name="Rectangle 23"/>
          <p:cNvSpPr>
            <a:spLocks noChangeArrowheads="1"/>
          </p:cNvSpPr>
          <p:nvPr/>
        </p:nvSpPr>
        <p:spPr bwMode="auto">
          <a:xfrm rot="10800000">
            <a:off x="6251575" y="2252663"/>
            <a:ext cx="2139950" cy="2406650"/>
          </a:xfrm>
          <a:prstGeom prst="rect">
            <a:avLst/>
          </a:prstGeom>
          <a:noFill/>
          <a:ln w="3175">
            <a:solidFill>
              <a:schemeClr val="tx1">
                <a:lumMod val="85000"/>
                <a:lumOff val="15000"/>
              </a:schemeClr>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endParaRPr lang="zh-CN" altLang="en-US" sz="1445">
              <a:solidFill>
                <a:schemeClr val="tx1">
                  <a:lumMod val="85000"/>
                  <a:lumOff val="15000"/>
                </a:schemeClr>
              </a:solidFill>
              <a:latin typeface="+mn-ea"/>
              <a:ea typeface="+mn-ea"/>
            </a:endParaRPr>
          </a:p>
        </p:txBody>
      </p:sp>
      <p:sp>
        <p:nvSpPr>
          <p:cNvPr id="39" name="文本框 83"/>
          <p:cNvSpPr txBox="1">
            <a:spLocks noChangeArrowheads="1"/>
          </p:cNvSpPr>
          <p:nvPr/>
        </p:nvSpPr>
        <p:spPr bwMode="auto">
          <a:xfrm>
            <a:off x="1343025" y="1441450"/>
            <a:ext cx="1017588" cy="427038"/>
          </a:xfrm>
          <a:prstGeom prst="rect">
            <a:avLst/>
          </a:prstGeom>
          <a:noFill/>
          <a:ln>
            <a:noFill/>
          </a:ln>
        </p:spPr>
        <p:txBody>
          <a:bodyPr wrap="none">
            <a:spAutoFit/>
          </a:bodyPr>
          <a:lstStyle>
            <a:lvl1pPr defTabSz="51308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Light" panose="020B0502040204020203" pitchFamily="34" charset="-122"/>
              </a:defRPr>
            </a:lvl1pPr>
            <a:lvl2pPr marL="742950" indent="-285750" defTabSz="51308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Light" panose="020B0502040204020203" pitchFamily="34" charset="-122"/>
              </a:defRPr>
            </a:lvl2pPr>
            <a:lvl3pPr marL="1143000" indent="-228600" defTabSz="51308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Light" panose="020B0502040204020203" pitchFamily="34" charset="-122"/>
              </a:defRPr>
            </a:lvl3pPr>
            <a:lvl4pPr marL="1600200" indent="-228600" defTabSz="51308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4pPr>
            <a:lvl5pPr marL="2057400" indent="-228600" defTabSz="51308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5pPr>
            <a:lvl6pPr marL="25146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6pPr>
            <a:lvl7pPr marL="29718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7pPr>
            <a:lvl8pPr marL="34290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8pPr>
            <a:lvl9pPr marL="38862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9pPr>
          </a:lstStyle>
          <a:p>
            <a:pPr algn="ctr" fontAlgn="auto">
              <a:lnSpc>
                <a:spcPct val="100000"/>
              </a:lnSpc>
              <a:spcBef>
                <a:spcPct val="0"/>
              </a:spcBef>
              <a:spcAft>
                <a:spcPts val="0"/>
              </a:spcAft>
              <a:buFontTx/>
              <a:buNone/>
              <a:defRPr/>
            </a:pPr>
            <a:r>
              <a:rPr lang="zh-CN" altLang="en-US" sz="2165" dirty="0">
                <a:solidFill>
                  <a:schemeClr val="bg1"/>
                </a:solidFill>
              </a:rPr>
              <a:t>物质观</a:t>
            </a:r>
          </a:p>
        </p:txBody>
      </p:sp>
      <p:sp>
        <p:nvSpPr>
          <p:cNvPr id="40" name="文本框 83"/>
          <p:cNvSpPr txBox="1">
            <a:spLocks noChangeArrowheads="1"/>
          </p:cNvSpPr>
          <p:nvPr/>
        </p:nvSpPr>
        <p:spPr bwMode="auto">
          <a:xfrm>
            <a:off x="3992563" y="1441450"/>
            <a:ext cx="1017587" cy="427038"/>
          </a:xfrm>
          <a:prstGeom prst="rect">
            <a:avLst/>
          </a:prstGeom>
          <a:noFill/>
          <a:ln>
            <a:noFill/>
          </a:ln>
        </p:spPr>
        <p:txBody>
          <a:bodyPr wrap="none">
            <a:spAutoFit/>
          </a:bodyPr>
          <a:lstStyle>
            <a:lvl1pPr defTabSz="51308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Light" panose="020B0502040204020203" pitchFamily="34" charset="-122"/>
              </a:defRPr>
            </a:lvl1pPr>
            <a:lvl2pPr marL="742950" indent="-285750" defTabSz="51308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Light" panose="020B0502040204020203" pitchFamily="34" charset="-122"/>
              </a:defRPr>
            </a:lvl2pPr>
            <a:lvl3pPr marL="1143000" indent="-228600" defTabSz="51308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Light" panose="020B0502040204020203" pitchFamily="34" charset="-122"/>
              </a:defRPr>
            </a:lvl3pPr>
            <a:lvl4pPr marL="1600200" indent="-228600" defTabSz="51308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4pPr>
            <a:lvl5pPr marL="2057400" indent="-228600" defTabSz="51308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5pPr>
            <a:lvl6pPr marL="25146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6pPr>
            <a:lvl7pPr marL="29718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7pPr>
            <a:lvl8pPr marL="34290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8pPr>
            <a:lvl9pPr marL="38862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9pPr>
          </a:lstStyle>
          <a:p>
            <a:pPr fontAlgn="auto">
              <a:lnSpc>
                <a:spcPct val="100000"/>
              </a:lnSpc>
              <a:spcBef>
                <a:spcPct val="0"/>
              </a:spcBef>
              <a:spcAft>
                <a:spcPts val="0"/>
              </a:spcAft>
              <a:buFontTx/>
              <a:buNone/>
              <a:defRPr/>
            </a:pPr>
            <a:r>
              <a:rPr lang="zh-CN" altLang="en-US" sz="2165" dirty="0">
                <a:solidFill>
                  <a:schemeClr val="bg1"/>
                </a:solidFill>
              </a:rPr>
              <a:t>运动观</a:t>
            </a:r>
          </a:p>
        </p:txBody>
      </p:sp>
      <p:sp>
        <p:nvSpPr>
          <p:cNvPr id="41" name="文本框 83"/>
          <p:cNvSpPr txBox="1">
            <a:spLocks noChangeArrowheads="1"/>
          </p:cNvSpPr>
          <p:nvPr/>
        </p:nvSpPr>
        <p:spPr bwMode="auto">
          <a:xfrm>
            <a:off x="6708775" y="1441450"/>
            <a:ext cx="1016000" cy="427038"/>
          </a:xfrm>
          <a:prstGeom prst="rect">
            <a:avLst/>
          </a:prstGeom>
          <a:noFill/>
          <a:ln>
            <a:noFill/>
          </a:ln>
        </p:spPr>
        <p:txBody>
          <a:bodyPr wrap="none">
            <a:spAutoFit/>
          </a:bodyPr>
          <a:lstStyle>
            <a:lvl1pPr defTabSz="51308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Light" panose="020B0502040204020203" pitchFamily="34" charset="-122"/>
              </a:defRPr>
            </a:lvl1pPr>
            <a:lvl2pPr marL="742950" indent="-285750" defTabSz="51308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Light" panose="020B0502040204020203" pitchFamily="34" charset="-122"/>
              </a:defRPr>
            </a:lvl2pPr>
            <a:lvl3pPr marL="1143000" indent="-228600" defTabSz="51308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Light" panose="020B0502040204020203" pitchFamily="34" charset="-122"/>
              </a:defRPr>
            </a:lvl3pPr>
            <a:lvl4pPr marL="1600200" indent="-228600" defTabSz="51308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4pPr>
            <a:lvl5pPr marL="2057400" indent="-228600" defTabSz="51308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5pPr>
            <a:lvl6pPr marL="25146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6pPr>
            <a:lvl7pPr marL="29718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7pPr>
            <a:lvl8pPr marL="34290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8pPr>
            <a:lvl9pPr marL="3886200" indent="-228600" defTabSz="51308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9pPr>
          </a:lstStyle>
          <a:p>
            <a:pPr fontAlgn="auto">
              <a:lnSpc>
                <a:spcPct val="100000"/>
              </a:lnSpc>
              <a:spcBef>
                <a:spcPct val="0"/>
              </a:spcBef>
              <a:spcAft>
                <a:spcPts val="0"/>
              </a:spcAft>
              <a:buFontTx/>
              <a:buNone/>
              <a:defRPr/>
            </a:pPr>
            <a:r>
              <a:rPr lang="zh-CN" altLang="en-US" sz="2165" dirty="0">
                <a:solidFill>
                  <a:schemeClr val="bg1"/>
                </a:solidFill>
              </a:rPr>
              <a:t>时空观</a:t>
            </a:r>
          </a:p>
        </p:txBody>
      </p:sp>
      <p:sp>
        <p:nvSpPr>
          <p:cNvPr id="31755" name="矩形 13"/>
          <p:cNvSpPr>
            <a:spLocks noChangeArrowheads="1"/>
          </p:cNvSpPr>
          <p:nvPr/>
        </p:nvSpPr>
        <p:spPr bwMode="auto">
          <a:xfrm>
            <a:off x="793750" y="2374900"/>
            <a:ext cx="2051050" cy="1631950"/>
          </a:xfrm>
          <a:prstGeom prst="rect">
            <a:avLst/>
          </a:prstGeom>
          <a:noFill/>
          <a:ln w="9525">
            <a:noFill/>
            <a:miter lim="800000"/>
          </a:ln>
        </p:spPr>
        <p:txBody>
          <a:bodyPr>
            <a:spAutoFit/>
          </a:bodyPr>
          <a:lstStyle/>
          <a:p>
            <a:pPr>
              <a:buFont typeface="Wingdings" panose="05000000000000000000" pitchFamily="2" charset="2"/>
              <a:buNone/>
            </a:pPr>
            <a:r>
              <a:rPr lang="zh-CN" altLang="en-US" sz="2000">
                <a:solidFill>
                  <a:schemeClr val="tx2"/>
                </a:solidFill>
                <a:latin typeface="Times New Roman" panose="02020603050405020304" pitchFamily="18" charset="0"/>
                <a:ea typeface="仿宋_GB2312"/>
                <a:cs typeface="仿宋_GB2312"/>
              </a:rPr>
              <a:t>自然界是物质的，物质是标志客观实在的哲学范畴，物质结构的层次是无限的。</a:t>
            </a:r>
          </a:p>
        </p:txBody>
      </p:sp>
      <p:sp>
        <p:nvSpPr>
          <p:cNvPr id="31756" name="矩形 13"/>
          <p:cNvSpPr>
            <a:spLocks noChangeArrowheads="1"/>
          </p:cNvSpPr>
          <p:nvPr/>
        </p:nvSpPr>
        <p:spPr bwMode="auto">
          <a:xfrm>
            <a:off x="3549650" y="2374900"/>
            <a:ext cx="2047875" cy="2554288"/>
          </a:xfrm>
          <a:prstGeom prst="rect">
            <a:avLst/>
          </a:prstGeom>
          <a:noFill/>
          <a:ln w="9525">
            <a:noFill/>
            <a:miter lim="800000"/>
          </a:ln>
        </p:spPr>
        <p:txBody>
          <a:bodyPr>
            <a:spAutoFit/>
          </a:bodyPr>
          <a:lstStyle/>
          <a:p>
            <a:r>
              <a:rPr lang="zh-CN" altLang="en-US" sz="2000">
                <a:latin typeface="Times New Roman" panose="02020603050405020304" pitchFamily="18" charset="0"/>
                <a:ea typeface="仿宋_GB2312"/>
                <a:cs typeface="仿宋_GB2312"/>
              </a:rPr>
              <a:t>物质与运动不可分</a:t>
            </a:r>
            <a:endParaRPr lang="en-US" altLang="zh-CN" sz="2000">
              <a:solidFill>
                <a:schemeClr val="tx2"/>
              </a:solidFill>
              <a:latin typeface="Times New Roman" panose="02020603050405020304" pitchFamily="18" charset="0"/>
              <a:ea typeface="仿宋_GB2312"/>
              <a:cs typeface="仿宋_GB2312"/>
            </a:endParaRPr>
          </a:p>
          <a:p>
            <a:r>
              <a:rPr lang="en-US" altLang="zh-CN" sz="2000">
                <a:solidFill>
                  <a:schemeClr val="tx2"/>
                </a:solidFill>
                <a:latin typeface="Times New Roman" panose="02020603050405020304" pitchFamily="18" charset="0"/>
                <a:ea typeface="仿宋_GB2312"/>
                <a:cs typeface="仿宋_GB2312"/>
              </a:rPr>
              <a:t>①</a:t>
            </a:r>
            <a:r>
              <a:rPr lang="zh-CN" altLang="en-US" sz="2000">
                <a:solidFill>
                  <a:schemeClr val="tx2"/>
                </a:solidFill>
                <a:latin typeface="Times New Roman" panose="02020603050405020304" pitchFamily="18" charset="0"/>
                <a:ea typeface="仿宋_GB2312"/>
                <a:cs typeface="仿宋_GB2312"/>
              </a:rPr>
              <a:t>物质离不开运动（运动永恒）。</a:t>
            </a:r>
            <a:br>
              <a:rPr lang="zh-CN" altLang="en-US" sz="2000">
                <a:solidFill>
                  <a:schemeClr val="tx2"/>
                </a:solidFill>
                <a:latin typeface="Times New Roman" panose="02020603050405020304" pitchFamily="18" charset="0"/>
                <a:ea typeface="仿宋_GB2312"/>
                <a:cs typeface="仿宋_GB2312"/>
              </a:rPr>
            </a:br>
            <a:r>
              <a:rPr lang="zh-CN" altLang="en-US" sz="2000">
                <a:solidFill>
                  <a:schemeClr val="tx2"/>
                </a:solidFill>
                <a:latin typeface="Times New Roman" panose="02020603050405020304" pitchFamily="18" charset="0"/>
                <a:ea typeface="仿宋_GB2312"/>
                <a:cs typeface="仿宋_GB2312"/>
              </a:rPr>
              <a:t>②运动离不开物质（凡运动皆有物质承担者）。</a:t>
            </a:r>
            <a:br>
              <a:rPr lang="zh-CN" altLang="en-US" sz="2000">
                <a:solidFill>
                  <a:schemeClr val="tx2"/>
                </a:solidFill>
                <a:latin typeface="Times New Roman" panose="02020603050405020304" pitchFamily="18" charset="0"/>
                <a:ea typeface="仿宋_GB2312"/>
                <a:cs typeface="仿宋_GB2312"/>
              </a:rPr>
            </a:br>
            <a:endParaRPr lang="zh-CN" altLang="en-US" sz="2000">
              <a:solidFill>
                <a:schemeClr val="tx2"/>
              </a:solidFill>
              <a:latin typeface="Times New Roman" panose="02020603050405020304" pitchFamily="18" charset="0"/>
              <a:ea typeface="仿宋_GB2312"/>
              <a:cs typeface="仿宋_GB2312"/>
              <a:sym typeface="Arial" panose="020B0604020202020204" pitchFamily="34" charset="0"/>
            </a:endParaRPr>
          </a:p>
        </p:txBody>
      </p:sp>
      <p:sp>
        <p:nvSpPr>
          <p:cNvPr id="31757" name="矩形 13"/>
          <p:cNvSpPr>
            <a:spLocks noChangeArrowheads="1"/>
          </p:cNvSpPr>
          <p:nvPr/>
        </p:nvSpPr>
        <p:spPr bwMode="auto">
          <a:xfrm>
            <a:off x="6297613" y="2374900"/>
            <a:ext cx="2047875" cy="2308225"/>
          </a:xfrm>
          <a:prstGeom prst="rect">
            <a:avLst/>
          </a:prstGeom>
          <a:noFill/>
          <a:ln w="9525">
            <a:noFill/>
            <a:miter lim="800000"/>
          </a:ln>
        </p:spPr>
        <p:txBody>
          <a:bodyPr>
            <a:spAutoFit/>
          </a:bodyPr>
          <a:lstStyle/>
          <a:p>
            <a:r>
              <a:rPr lang="zh-CN" altLang="en-US" sz="1800">
                <a:latin typeface="Times New Roman" panose="02020603050405020304" pitchFamily="18" charset="0"/>
                <a:ea typeface="仿宋_GB2312"/>
                <a:cs typeface="仿宋_GB2312"/>
              </a:rPr>
              <a:t>时空是物质存在的基本形式，物质运动与时空不可分</a:t>
            </a:r>
            <a:br>
              <a:rPr lang="zh-CN" altLang="en-US" sz="1800">
                <a:latin typeface="Times New Roman" panose="02020603050405020304" pitchFamily="18" charset="0"/>
                <a:ea typeface="仿宋_GB2312"/>
                <a:cs typeface="仿宋_GB2312"/>
              </a:rPr>
            </a:br>
            <a:r>
              <a:rPr lang="zh-CN" altLang="en-US" sz="1800">
                <a:solidFill>
                  <a:schemeClr val="tx2"/>
                </a:solidFill>
                <a:latin typeface="Times New Roman" panose="02020603050405020304" pitchFamily="18" charset="0"/>
                <a:ea typeface="仿宋_GB2312"/>
                <a:cs typeface="仿宋_GB2312"/>
              </a:rPr>
              <a:t>①物质运动离不开时空。</a:t>
            </a:r>
            <a:br>
              <a:rPr lang="zh-CN" altLang="en-US" sz="1800">
                <a:solidFill>
                  <a:schemeClr val="tx2"/>
                </a:solidFill>
                <a:latin typeface="Times New Roman" panose="02020603050405020304" pitchFamily="18" charset="0"/>
                <a:ea typeface="仿宋_GB2312"/>
                <a:cs typeface="仿宋_GB2312"/>
              </a:rPr>
            </a:br>
            <a:r>
              <a:rPr lang="zh-CN" altLang="en-US" sz="1800">
                <a:solidFill>
                  <a:schemeClr val="tx2"/>
                </a:solidFill>
                <a:latin typeface="Times New Roman" panose="02020603050405020304" pitchFamily="18" charset="0"/>
                <a:ea typeface="仿宋_GB2312"/>
                <a:cs typeface="仿宋_GB2312"/>
              </a:rPr>
              <a:t>②时空离不开物质运动（相对时空观）。</a:t>
            </a:r>
            <a:endParaRPr lang="zh-CN" altLang="en-US" sz="1800">
              <a:solidFill>
                <a:schemeClr val="tx2"/>
              </a:solidFill>
              <a:latin typeface="Times New Roman" panose="02020603050405020304" pitchFamily="18" charset="0"/>
              <a:ea typeface="仿宋_GB2312"/>
              <a:cs typeface="仿宋_GB2312"/>
              <a:sym typeface="Arial" panose="020B0604020202020204" pitchFamily="34" charset="0"/>
            </a:endParaRPr>
          </a:p>
        </p:txBody>
      </p:sp>
      <p:pic>
        <p:nvPicPr>
          <p:cNvPr id="31758" name="图片 1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Tree>
  </p:cSld>
  <p:clrMapOvr>
    <a:masterClrMapping/>
  </p:clrMapOvr>
  <p:transition spd="med" advTm="1000">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8"/>
          <p:cNvPicPr>
            <a:picLocks noChangeAspect="1"/>
          </p:cNvPicPr>
          <p:nvPr/>
        </p:nvPicPr>
        <p:blipFill>
          <a:blip r:embed="rId2"/>
          <a:srcRect/>
          <a:stretch>
            <a:fillRect/>
          </a:stretch>
        </p:blipFill>
        <p:spPr bwMode="auto">
          <a:xfrm>
            <a:off x="6461125" y="2778125"/>
            <a:ext cx="993775" cy="1281113"/>
          </a:xfrm>
          <a:prstGeom prst="rect">
            <a:avLst/>
          </a:prstGeom>
          <a:noFill/>
          <a:ln w="9525">
            <a:noFill/>
            <a:miter lim="800000"/>
            <a:headEnd/>
            <a:tailEnd/>
          </a:ln>
        </p:spPr>
      </p:pic>
      <p:sp>
        <p:nvSpPr>
          <p:cNvPr id="22" name="矩形 21"/>
          <p:cNvSpPr/>
          <p:nvPr/>
        </p:nvSpPr>
        <p:spPr>
          <a:xfrm>
            <a:off x="1606550" y="1487488"/>
            <a:ext cx="5848350" cy="25796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23" name="文本框 22"/>
          <p:cNvSpPr txBox="1"/>
          <p:nvPr/>
        </p:nvSpPr>
        <p:spPr>
          <a:xfrm>
            <a:off x="2065338" y="2174875"/>
            <a:ext cx="4892675" cy="646113"/>
          </a:xfrm>
          <a:prstGeom prst="rect">
            <a:avLst/>
          </a:prstGeom>
          <a:noFill/>
        </p:spPr>
        <p:txBody>
          <a:bodyPr>
            <a:spAutoFit/>
          </a:bodyPr>
          <a:lstStyle/>
          <a:p>
            <a:pPr algn="ctr" fontAlgn="auto">
              <a:spcBef>
                <a:spcPts val="0"/>
              </a:spcBef>
              <a:spcAft>
                <a:spcPts val="0"/>
              </a:spcAft>
              <a:defRPr/>
            </a:pPr>
            <a:r>
              <a:rPr lang="zh-CN" altLang="en-US" sz="3600" b="1" i="1" dirty="0">
                <a:solidFill>
                  <a:srgbClr val="009900"/>
                </a:solidFill>
                <a:latin typeface="+mn-lt"/>
                <a:ea typeface="隶书" panose="02010509060101010101" pitchFamily="49" charset="-122"/>
              </a:rPr>
              <a:t>相对时空观的科学根据</a:t>
            </a:r>
            <a:endParaRPr lang="zh-CN" altLang="en-US" sz="3600" dirty="0">
              <a:solidFill>
                <a:schemeClr val="tx1">
                  <a:lumMod val="85000"/>
                  <a:lumOff val="15000"/>
                </a:schemeClr>
              </a:solidFill>
              <a:latin typeface="+mn-lt"/>
              <a:ea typeface="+mn-ea"/>
            </a:endParaRPr>
          </a:p>
        </p:txBody>
      </p:sp>
      <p:cxnSp>
        <p:nvCxnSpPr>
          <p:cNvPr id="25" name="直接连接符 24"/>
          <p:cNvCxnSpPr/>
          <p:nvPr/>
        </p:nvCxnSpPr>
        <p:spPr>
          <a:xfrm>
            <a:off x="3440113" y="2876550"/>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3797" name="图片 7"/>
          <p:cNvPicPr>
            <a:picLocks noChangeAspect="1"/>
          </p:cNvPicPr>
          <p:nvPr/>
        </p:nvPicPr>
        <p:blipFill>
          <a:blip r:embed="rId3"/>
          <a:srcRect/>
          <a:stretch>
            <a:fillRect/>
          </a:stretch>
        </p:blipFill>
        <p:spPr bwMode="auto">
          <a:xfrm>
            <a:off x="1616075" y="1497013"/>
            <a:ext cx="993775" cy="1281112"/>
          </a:xfrm>
          <a:prstGeom prst="rect">
            <a:avLst/>
          </a:prstGeom>
          <a:noFill/>
          <a:ln w="9525">
            <a:noFill/>
            <a:miter lim="800000"/>
            <a:headEnd/>
            <a:tailEnd/>
          </a:ln>
        </p:spPr>
      </p:pic>
    </p:spTree>
  </p:cSld>
  <p:clrMapOvr>
    <a:masterClrMapping/>
  </p:clrMapOvr>
  <p:transition spd="med" advTm="1000">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11"/>
          <p:cNvSpPr txBox="1"/>
          <p:nvPr/>
        </p:nvSpPr>
        <p:spPr bwMode="auto">
          <a:xfrm>
            <a:off x="553786" y="875547"/>
            <a:ext cx="2320321" cy="923330"/>
          </a:xfrm>
          <a:prstGeom prst="rect">
            <a:avLst/>
          </a:prstGeom>
          <a:noFill/>
        </p:spPr>
        <p:txBody>
          <a:bodyPr>
            <a:spAutoFit/>
          </a:bodyPr>
          <a:lstStyle/>
          <a:p>
            <a:pPr algn="r" fontAlgn="auto">
              <a:spcBef>
                <a:spcPts val="0"/>
              </a:spcBef>
              <a:spcAft>
                <a:spcPts val="0"/>
              </a:spcAft>
              <a:defRPr/>
            </a:pPr>
            <a:r>
              <a:rPr lang="zh-CN" altLang="en-US" sz="5400" dirty="0">
                <a:solidFill>
                  <a:schemeClr val="accent1"/>
                </a:solidFill>
                <a:highlight>
                  <a:srgbClr val="008000"/>
                </a:highlight>
                <a:latin typeface="+mn-ea"/>
                <a:ea typeface="+mn-ea"/>
              </a:rPr>
              <a:t>目录</a:t>
            </a:r>
          </a:p>
        </p:txBody>
      </p:sp>
      <p:cxnSp>
        <p:nvCxnSpPr>
          <p:cNvPr id="95" name="直接连接符 94"/>
          <p:cNvCxnSpPr/>
          <p:nvPr/>
        </p:nvCxnSpPr>
        <p:spPr>
          <a:xfrm>
            <a:off x="3211513" y="1547813"/>
            <a:ext cx="0" cy="2046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3" name="图片 23"/>
          <p:cNvPicPr>
            <a:picLocks noChangeAspect="1"/>
          </p:cNvPicPr>
          <p:nvPr/>
        </p:nvPicPr>
        <p:blipFill>
          <a:blip r:embed="rId3"/>
          <a:srcRect/>
          <a:stretch>
            <a:fillRect/>
          </a:stretch>
        </p:blipFill>
        <p:spPr bwMode="auto">
          <a:xfrm>
            <a:off x="7010400" y="-7938"/>
            <a:ext cx="2133600" cy="2690813"/>
          </a:xfrm>
          <a:prstGeom prst="rect">
            <a:avLst/>
          </a:prstGeom>
          <a:noFill/>
          <a:ln w="9525">
            <a:noFill/>
            <a:miter lim="800000"/>
            <a:headEnd/>
            <a:tailEnd/>
          </a:ln>
        </p:spPr>
      </p:pic>
      <p:pic>
        <p:nvPicPr>
          <p:cNvPr id="5124" name="图片 24"/>
          <p:cNvPicPr>
            <a:picLocks noChangeAspect="1"/>
          </p:cNvPicPr>
          <p:nvPr/>
        </p:nvPicPr>
        <p:blipFill>
          <a:blip r:embed="rId4"/>
          <a:srcRect/>
          <a:stretch>
            <a:fillRect/>
          </a:stretch>
        </p:blipFill>
        <p:spPr bwMode="auto">
          <a:xfrm>
            <a:off x="-6350" y="2241550"/>
            <a:ext cx="2319338" cy="2925763"/>
          </a:xfrm>
          <a:prstGeom prst="rect">
            <a:avLst/>
          </a:prstGeom>
          <a:noFill/>
          <a:ln w="9525">
            <a:noFill/>
            <a:miter lim="800000"/>
            <a:headEnd/>
            <a:tailEnd/>
          </a:ln>
        </p:spPr>
      </p:pic>
      <p:sp>
        <p:nvSpPr>
          <p:cNvPr id="5125" name="文本框 26"/>
          <p:cNvSpPr txBox="1">
            <a:spLocks noChangeArrowheads="1"/>
          </p:cNvSpPr>
          <p:nvPr/>
        </p:nvSpPr>
        <p:spPr bwMode="auto">
          <a:xfrm>
            <a:off x="3090863" y="1144588"/>
            <a:ext cx="5621337" cy="3249612"/>
          </a:xfrm>
          <a:prstGeom prst="rect">
            <a:avLst/>
          </a:prstGeom>
          <a:noFill/>
          <a:ln w="9525">
            <a:noFill/>
            <a:miter lim="800000"/>
          </a:ln>
        </p:spPr>
        <p:txBody>
          <a:bodyPr>
            <a:spAutoFit/>
          </a:bodyPr>
          <a:lstStyle/>
          <a:p>
            <a:pPr>
              <a:lnSpc>
                <a:spcPct val="150000"/>
              </a:lnSpc>
            </a:pPr>
            <a:r>
              <a:rPr lang="zh-CN" altLang="en-US" sz="2800" b="1">
                <a:ea typeface="黑体" panose="02010609060101010101" pitchFamily="49" charset="-122"/>
              </a:rPr>
              <a:t>  </a:t>
            </a:r>
            <a:r>
              <a:rPr lang="zh-CN" altLang="en-US" sz="2800">
                <a:ea typeface="黑体" panose="02010609060101010101" pitchFamily="49" charset="-122"/>
              </a:rPr>
              <a:t>绪论   什么是自然辩证法</a:t>
            </a:r>
            <a:br>
              <a:rPr lang="zh-CN" altLang="en-US" sz="2800">
                <a:ea typeface="黑体" panose="02010609060101010101" pitchFamily="49" charset="-122"/>
              </a:rPr>
            </a:br>
            <a:r>
              <a:rPr lang="zh-CN" altLang="en-US" sz="2800">
                <a:ea typeface="黑体" panose="02010609060101010101" pitchFamily="49" charset="-122"/>
              </a:rPr>
              <a:t>  第一讲  人类自然观的发展</a:t>
            </a:r>
            <a:br>
              <a:rPr lang="zh-CN" altLang="en-US" sz="2800">
                <a:ea typeface="黑体" panose="02010609060101010101" pitchFamily="49" charset="-122"/>
              </a:rPr>
            </a:br>
            <a:r>
              <a:rPr lang="zh-CN" altLang="en-US" sz="2800">
                <a:ea typeface="黑体" panose="02010609060101010101" pitchFamily="49" charset="-122"/>
              </a:rPr>
              <a:t>  第二讲  科学是什么</a:t>
            </a:r>
            <a:br>
              <a:rPr lang="zh-CN" altLang="en-US" sz="2800">
                <a:ea typeface="黑体" panose="02010609060101010101" pitchFamily="49" charset="-122"/>
              </a:rPr>
            </a:br>
            <a:r>
              <a:rPr lang="zh-CN" altLang="en-US" sz="2800">
                <a:ea typeface="黑体" panose="02010609060101010101" pitchFamily="49" charset="-122"/>
              </a:rPr>
              <a:t>  第三讲  科学理论的形成</a:t>
            </a:r>
            <a:br>
              <a:rPr lang="zh-CN" altLang="en-US" sz="2800">
                <a:ea typeface="黑体" panose="02010609060101010101" pitchFamily="49" charset="-122"/>
              </a:rPr>
            </a:br>
            <a:r>
              <a:rPr lang="zh-CN" altLang="en-US" sz="2800">
                <a:ea typeface="黑体" panose="02010609060101010101" pitchFamily="49" charset="-122"/>
              </a:rPr>
              <a:t>  第四讲  科学理论的检验和评价</a:t>
            </a:r>
          </a:p>
        </p:txBody>
      </p:sp>
    </p:spTree>
  </p:cSld>
  <p:clrMapOvr>
    <a:masterClrMapping/>
  </p:clrMapOvr>
  <p:transition spd="med" advTm="1000">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graphicFrame>
        <p:nvGraphicFramePr>
          <p:cNvPr id="2" name="标题 35876"/>
          <p:cNvGraphicFramePr>
            <a:graphicFrameLocks noGrp="1"/>
          </p:cNvGraphicFramePr>
          <p:nvPr/>
        </p:nvGraphicFramePr>
        <p:xfrm>
          <a:off x="254000" y="1677988"/>
          <a:ext cx="8636000" cy="3225801"/>
        </p:xfrm>
        <a:graphic>
          <a:graphicData uri="http://schemas.openxmlformats.org/drawingml/2006/table">
            <a:tbl>
              <a:tblPr/>
              <a:tblGrid>
                <a:gridCol w="2063750">
                  <a:extLst>
                    <a:ext uri="{9D8B030D-6E8A-4147-A177-3AD203B41FA5}">
                      <a16:colId xmlns:a16="http://schemas.microsoft.com/office/drawing/2014/main" val="20000"/>
                    </a:ext>
                  </a:extLst>
                </a:gridCol>
                <a:gridCol w="1565275">
                  <a:extLst>
                    <a:ext uri="{9D8B030D-6E8A-4147-A177-3AD203B41FA5}">
                      <a16:colId xmlns:a16="http://schemas.microsoft.com/office/drawing/2014/main" val="20001"/>
                    </a:ext>
                  </a:extLst>
                </a:gridCol>
                <a:gridCol w="1703388">
                  <a:extLst>
                    <a:ext uri="{9D8B030D-6E8A-4147-A177-3AD203B41FA5}">
                      <a16:colId xmlns:a16="http://schemas.microsoft.com/office/drawing/2014/main" val="20002"/>
                    </a:ext>
                  </a:extLst>
                </a:gridCol>
                <a:gridCol w="1633537">
                  <a:extLst>
                    <a:ext uri="{9D8B030D-6E8A-4147-A177-3AD203B41FA5}">
                      <a16:colId xmlns:a16="http://schemas.microsoft.com/office/drawing/2014/main" val="20003"/>
                    </a:ext>
                  </a:extLst>
                </a:gridCol>
                <a:gridCol w="1670050">
                  <a:extLst>
                    <a:ext uri="{9D8B030D-6E8A-4147-A177-3AD203B41FA5}">
                      <a16:colId xmlns:a16="http://schemas.microsoft.com/office/drawing/2014/main" val="20004"/>
                    </a:ext>
                  </a:extLst>
                </a:gridCol>
              </a:tblGrid>
              <a:tr h="10096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几何类型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平行线数目</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三角形内角和</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圆周对直径之比</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  </a:t>
                      </a:r>
                      <a:r>
                        <a:rPr kumimoji="1" lang="zh-CN" altLang="en-US"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曲率</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罗氏几何</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Arial" panose="020B0604020202020204" pitchFamily="34" charset="0"/>
                          <a:ea typeface="Dotum"/>
                          <a:cs typeface="Dotum"/>
                        </a:rPr>
                        <a:t>   ∞</a:t>
                      </a:r>
                      <a:endParaRPr kumimoji="1" lang="en-US" altLang="zh-CN" sz="2800" b="1" i="0" u="none" strike="noStrike" cap="none" normalizeH="0" baseline="0">
                        <a:ln>
                          <a:noFill/>
                        </a:ln>
                        <a:solidFill>
                          <a:schemeClr val="accent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Times New Roman" panose="02020603050405020304" pitchFamily="18" charset="0"/>
                          <a:ea typeface="黑体" panose="02010609060101010101" pitchFamily="49" charset="-122"/>
                        </a:rPr>
                        <a:t> ﹤  180</a:t>
                      </a:r>
                      <a:r>
                        <a:rPr kumimoji="1" lang="en-US" altLang="zh-CN" sz="2800" b="1" i="0" u="none" strike="noStrike" cap="none" normalizeH="0" baseline="0">
                          <a:ln>
                            <a:noFill/>
                          </a:ln>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º</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 ﹤0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34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欧氏几何</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Times New Roman" panose="02020603050405020304" pitchFamily="18" charset="0"/>
                          <a:ea typeface="黑体" panose="02010609060101010101" pitchFamily="49" charset="-122"/>
                        </a:rPr>
                        <a:t>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Times New Roman" panose="02020603050405020304" pitchFamily="18" charset="0"/>
                          <a:ea typeface="黑体" panose="02010609060101010101" pitchFamily="49" charset="-122"/>
                        </a:rPr>
                        <a:t>   180</a:t>
                      </a:r>
                      <a:r>
                        <a:rPr kumimoji="1" lang="en-US" altLang="zh-CN" sz="2800" b="1" i="0" u="none" strike="noStrike" cap="none" normalizeH="0" baseline="0">
                          <a:ln>
                            <a:noFill/>
                          </a:ln>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º</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    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35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黎氏几何</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Times New Roman" panose="02020603050405020304" pitchFamily="18" charset="0"/>
                          <a:ea typeface="黑体" panose="02010609060101010101" pitchFamily="49" charset="-122"/>
                        </a:rPr>
                        <a:t>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Times New Roman" panose="02020603050405020304" pitchFamily="18" charset="0"/>
                          <a:ea typeface="黑体" panose="02010609060101010101" pitchFamily="49" charset="-122"/>
                        </a:rPr>
                        <a:t> ﹥  180</a:t>
                      </a:r>
                      <a:r>
                        <a:rPr kumimoji="1" lang="en-US" altLang="zh-CN" sz="2800" b="1" i="0" u="none" strike="noStrike" cap="none" normalizeH="0" baseline="0">
                          <a:ln>
                            <a:noFill/>
                          </a:ln>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º</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1" i="0" u="none" strike="noStrike" cap="none" normalizeH="0" baseline="0">
                          <a:ln>
                            <a:noFill/>
                          </a:ln>
                          <a:solidFill>
                            <a:schemeClr val="accent1"/>
                          </a:solidFill>
                          <a:effectLst/>
                          <a:latin typeface="Arial" panose="020B0604020202020204" pitchFamily="34" charset="0"/>
                          <a:ea typeface="黑体" panose="02010609060101010101" pitchFamily="49" charset="-122"/>
                        </a:rPr>
                        <a:t> ﹥0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 name="文本框 8"/>
          <p:cNvSpPr txBox="1"/>
          <p:nvPr/>
        </p:nvSpPr>
        <p:spPr>
          <a:xfrm>
            <a:off x="2105025" y="498475"/>
            <a:ext cx="4572000" cy="768350"/>
          </a:xfrm>
          <a:prstGeom prst="rect">
            <a:avLst/>
          </a:prstGeom>
          <a:noFill/>
        </p:spPr>
        <p:txBody>
          <a:bodyPr>
            <a:spAutoFit/>
          </a:bodyPr>
          <a:lstStyle/>
          <a:p>
            <a:pPr algn="ctr" fontAlgn="auto">
              <a:spcBef>
                <a:spcPts val="0"/>
              </a:spcBef>
              <a:spcAft>
                <a:spcPts val="0"/>
              </a:spcAft>
              <a:defRPr/>
            </a:pPr>
            <a:r>
              <a:rPr lang="zh-CN" altLang="en-US" sz="4400" b="1" kern="0" dirty="0">
                <a:solidFill>
                  <a:schemeClr val="accent1"/>
                </a:solidFill>
                <a:latin typeface="Tahoma" panose="020B0604030504040204"/>
                <a:ea typeface="楷体_GB2312" pitchFamily="49" charset="-122"/>
                <a:cs typeface="+mj-cs"/>
              </a:rPr>
              <a:t>非欧几何</a:t>
            </a:r>
            <a:endParaRPr lang="zh-CN" altLang="en-US" sz="1350" dirty="0">
              <a:solidFill>
                <a:schemeClr val="accent1"/>
              </a:solidFill>
              <a:latin typeface="+mn-lt"/>
              <a:ea typeface="+mn-ea"/>
            </a:endParaRPr>
          </a:p>
        </p:txBody>
      </p:sp>
    </p:spTree>
  </p:cSld>
  <p:clrMapOvr>
    <a:masterClrMapping/>
  </p:clrMapOvr>
  <p:transition spd="med" advTm="1000">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6866" name="Rectangle 4"/>
              <p:cNvSpPr txBox="1">
                <a:spLocks noChangeArrowheads="1"/>
              </p:cNvSpPr>
              <p:nvPr/>
            </p:nvSpPr>
            <p:spPr bwMode="auto">
              <a:xfrm>
                <a:off x="1373505" y="875030"/>
                <a:ext cx="5845175" cy="3503295"/>
              </a:xfrm>
              <a:prstGeom prst="rect">
                <a:avLst/>
              </a:prstGeom>
              <a:noFill/>
              <a:ln w="9525">
                <a:noFill/>
                <a:miter lim="800000"/>
              </a:ln>
            </p:spPr>
            <p:txBody>
              <a:bodyPr/>
              <a:lstStyle/>
              <a:p>
                <a:pPr>
                  <a:lnSpc>
                    <a:spcPct val="90000"/>
                  </a:lnSpc>
                </a:pPr>
                <a:r>
                  <a:rPr lang="zh-CN" altLang="en-US" sz="3300" b="1" dirty="0">
                    <a:solidFill>
                      <a:schemeClr val="accent1"/>
                    </a:solidFill>
                    <a:ea typeface="楷体_GB2312"/>
                    <a:cs typeface="楷体_GB2312"/>
                  </a:rPr>
                  <a:t>                   </a:t>
                </a:r>
              </a:p>
              <a:p>
                <a:pPr>
                  <a:lnSpc>
                    <a:spcPct val="90000"/>
                  </a:lnSpc>
                </a:pPr>
                <a:r>
                  <a:rPr lang="zh-CN" altLang="en-US" sz="3300" b="1" dirty="0">
                    <a:solidFill>
                      <a:schemeClr val="accent1"/>
                    </a:solidFill>
                    <a:ea typeface="楷体_GB2312"/>
                    <a:cs typeface="楷体_GB2312"/>
                  </a:rPr>
                  <a:t> </a:t>
                </a:r>
                <a:r>
                  <a:rPr lang="en-US" altLang="zh-CN" sz="3300" b="1" dirty="0">
                    <a:solidFill>
                      <a:schemeClr val="accent1"/>
                    </a:solidFill>
                    <a:ea typeface="楷体_GB2312"/>
                    <a:cs typeface="楷体_GB2312"/>
                  </a:rPr>
                  <a:t>                 </a:t>
                </a:r>
                <a:r>
                  <a:rPr lang="zh-CN" altLang="en-US" sz="3300" b="1" dirty="0">
                    <a:solidFill>
                      <a:schemeClr val="accent1"/>
                    </a:solidFill>
                    <a:ea typeface="楷体_GB2312"/>
                    <a:cs typeface="楷体_GB2312"/>
                  </a:rPr>
                  <a:t>相对论 </a:t>
                </a:r>
                <a:r>
                  <a:rPr lang="zh-CN" altLang="en-US" sz="3300" b="1" dirty="0">
                    <a:solidFill>
                      <a:srgbClr val="CC3300"/>
                    </a:solidFill>
                    <a:ea typeface="楷体_GB2312"/>
                    <a:cs typeface="楷体_GB2312"/>
                  </a:rPr>
                  <a:t> </a:t>
                </a:r>
                <a:r>
                  <a:rPr lang="zh-CN" altLang="en-US" sz="3300" b="1" u="sng" dirty="0">
                    <a:solidFill>
                      <a:srgbClr val="CC3300"/>
                    </a:solidFill>
                    <a:ea typeface="楷体_GB2312"/>
                    <a:cs typeface="楷体_GB2312"/>
                  </a:rPr>
                  <a:t> </a:t>
                </a:r>
                <a:r>
                  <a:rPr lang="zh-CN" altLang="en-US" sz="3300" b="1" dirty="0">
                    <a:solidFill>
                      <a:srgbClr val="CC3300"/>
                    </a:solidFill>
                    <a:ea typeface="楷体_GB2312"/>
                    <a:cs typeface="楷体_GB2312"/>
                  </a:rPr>
                  <a:t/>
                </a:r>
                <a:br>
                  <a:rPr lang="zh-CN" altLang="en-US" sz="3300" b="1" dirty="0">
                    <a:solidFill>
                      <a:srgbClr val="CC3300"/>
                    </a:solidFill>
                    <a:ea typeface="楷体_GB2312"/>
                    <a:cs typeface="楷体_GB2312"/>
                  </a:rPr>
                </a:br>
                <a:endParaRPr lang="en-US" altLang="zh-CN" sz="3300" b="1" dirty="0">
                  <a:solidFill>
                    <a:srgbClr val="CC3300"/>
                  </a:solidFill>
                  <a:ea typeface="楷体_GB2312"/>
                  <a:cs typeface="楷体_GB2312"/>
                </a:endParaRPr>
              </a:p>
              <a:p>
                <a:pPr>
                  <a:lnSpc>
                    <a:spcPct val="90000"/>
                  </a:lnSpc>
                </a:pPr>
                <a:r>
                  <a:rPr lang="en-US" altLang="zh-CN" sz="2700" dirty="0">
                    <a:solidFill>
                      <a:srgbClr val="009900"/>
                    </a:solidFill>
                    <a:ea typeface="楷体_GB2312"/>
                    <a:cs typeface="楷体_GB2312"/>
                  </a:rPr>
                  <a:t>     </a:t>
                </a:r>
                <a:r>
                  <a:rPr lang="zh-CN" altLang="en-US" sz="2700" dirty="0">
                    <a:solidFill>
                      <a:srgbClr val="009900"/>
                    </a:solidFill>
                    <a:ea typeface="楷体_GB2312"/>
                    <a:cs typeface="楷体_GB2312"/>
                  </a:rPr>
                  <a:t>＆尺缩 ：</a:t>
                </a:r>
                <a:r>
                  <a:rPr lang="en-US" altLang="zh-CN" sz="2700" dirty="0">
                    <a:solidFill>
                      <a:srgbClr val="009900"/>
                    </a:solidFill>
                    <a:latin typeface="Times New Roman" panose="02020603050405020304" pitchFamily="18" charset="0"/>
                    <a:ea typeface="楷体_GB2312"/>
                    <a:cs typeface="楷体_GB2312"/>
                  </a:rPr>
                  <a:t>l=lo</a:t>
                </a:r>
                <a14:m>
                  <m:oMath xmlns:m="http://schemas.openxmlformats.org/officeDocument/2006/math">
                    <m:rad>
                      <m:radPr>
                        <m:degHide m:val="on"/>
                        <m:ctrlPr>
                          <a:rPr lang="en-US" altLang="zh-CN" sz="2700" i="1" dirty="0" smtClean="0">
                            <a:solidFill>
                              <a:srgbClr val="009900"/>
                            </a:solidFill>
                            <a:latin typeface="Cambria Math" panose="02040503050406030204" pitchFamily="18" charset="0"/>
                          </a:rPr>
                        </m:ctrlPr>
                      </m:radPr>
                      <m:deg/>
                      <m:e>
                        <m:r>
                          <a:rPr lang="en-US" altLang="zh-CN" sz="2700" b="0" i="1" dirty="0" smtClean="0">
                            <a:solidFill>
                              <a:srgbClr val="009900"/>
                            </a:solidFill>
                            <a:latin typeface="Cambria Math" panose="02040503050406030204" pitchFamily="18" charset="0"/>
                          </a:rPr>
                          <m:t>1</m:t>
                        </m:r>
                        <m:r>
                          <a:rPr lang="en-US" altLang="zh-CN" sz="2700" i="1" dirty="0">
                            <a:solidFill>
                              <a:srgbClr val="009900"/>
                            </a:solidFill>
                            <a:latin typeface="Cambria Math" panose="02040503050406030204" charset="0"/>
                          </a:rPr>
                          <m:t>−</m:t>
                        </m:r>
                        <m:sSup>
                          <m:sSupPr>
                            <m:ctrlPr>
                              <a:rPr lang="en-US" altLang="zh-CN" sz="2700" i="1" dirty="0" smtClean="0">
                                <a:solidFill>
                                  <a:srgbClr val="009900"/>
                                </a:solidFill>
                                <a:latin typeface="Cambria Math" panose="02040503050406030204" pitchFamily="18" charset="0"/>
                              </a:rPr>
                            </m:ctrlPr>
                          </m:sSupPr>
                          <m:e>
                            <m:r>
                              <a:rPr lang="en-US" altLang="zh-CN" sz="2700" b="0" i="1" dirty="0" smtClean="0">
                                <a:solidFill>
                                  <a:srgbClr val="009900"/>
                                </a:solidFill>
                                <a:latin typeface="Cambria Math" panose="02040503050406030204" charset="0"/>
                              </a:rPr>
                              <m:t>𝑉</m:t>
                            </m:r>
                          </m:e>
                          <m:sup>
                            <m:r>
                              <a:rPr lang="en-US" altLang="zh-CN" sz="2700" i="1" dirty="0" smtClean="0">
                                <a:solidFill>
                                  <a:srgbClr val="009900"/>
                                </a:solidFill>
                                <a:latin typeface="Cambria Math" panose="02040503050406030204" charset="0"/>
                              </a:rPr>
                              <m:t>2</m:t>
                            </m:r>
                          </m:sup>
                        </m:sSup>
                      </m:e>
                    </m:rad>
                    <m:r>
                      <a:rPr lang="en-US" altLang="zh-CN" sz="2700" b="0" i="1" dirty="0" smtClean="0">
                        <a:solidFill>
                          <a:srgbClr val="009900"/>
                        </a:solidFill>
                        <a:latin typeface="Cambria Math" panose="02040503050406030204" charset="0"/>
                      </a:rPr>
                      <m:t>/</m:t>
                    </m:r>
                    <m:r>
                      <m:rPr>
                        <m:sty m:val="p"/>
                      </m:rPr>
                      <a:rPr lang="en-US" altLang="zh-CN" sz="2700" b="0" i="0" dirty="0" smtClean="0">
                        <a:solidFill>
                          <a:srgbClr val="009900"/>
                        </a:solidFill>
                        <a:latin typeface="Cambria Math" panose="02040503050406030204" charset="0"/>
                      </a:rPr>
                      <m:t>c</m:t>
                    </m:r>
                  </m:oMath>
                </a14:m>
                <a:r>
                  <a:rPr lang="en-US" altLang="zh-CN" sz="2700" dirty="0">
                    <a:solidFill>
                      <a:srgbClr val="009900"/>
                    </a:solidFill>
                    <a:latin typeface="Times New Roman" panose="02020603050405020304" pitchFamily="18" charset="0"/>
                    <a:ea typeface="楷体_GB2312"/>
                    <a:cs typeface="楷体_GB2312"/>
                  </a:rPr>
                  <a:t> ²</a:t>
                </a:r>
                <a:br>
                  <a:rPr lang="en-US" altLang="zh-CN" sz="2700" dirty="0">
                    <a:solidFill>
                      <a:srgbClr val="009900"/>
                    </a:solidFill>
                    <a:latin typeface="Times New Roman" panose="02020603050405020304" pitchFamily="18" charset="0"/>
                    <a:ea typeface="楷体_GB2312"/>
                    <a:cs typeface="楷体_GB2312"/>
                  </a:rPr>
                </a:br>
                <a:r>
                  <a:rPr lang="en-US" altLang="zh-CN" sz="2700" dirty="0">
                    <a:solidFill>
                      <a:srgbClr val="009900"/>
                    </a:solidFill>
                    <a:latin typeface="Times New Roman" panose="02020603050405020304" pitchFamily="18" charset="0"/>
                    <a:ea typeface="楷体_GB2312"/>
                    <a:cs typeface="楷体_GB2312"/>
                  </a:rPr>
                  <a:t>     </a:t>
                </a:r>
                <a:r>
                  <a:rPr lang="zh-CN" altLang="en-US" sz="2700" dirty="0">
                    <a:solidFill>
                      <a:srgbClr val="009900"/>
                    </a:solidFill>
                    <a:latin typeface="Times New Roman" panose="02020603050405020304" pitchFamily="18" charset="0"/>
                    <a:ea typeface="楷体_GB2312"/>
                    <a:cs typeface="楷体_GB2312"/>
                  </a:rPr>
                  <a:t>＆钟慢： </a:t>
                </a:r>
                <a:r>
                  <a:rPr lang="en-US" altLang="zh-CN" sz="2700" dirty="0">
                    <a:solidFill>
                      <a:srgbClr val="009900"/>
                    </a:solidFill>
                    <a:latin typeface="Times New Roman" panose="02020603050405020304" pitchFamily="18" charset="0"/>
                    <a:ea typeface="楷体_GB2312"/>
                    <a:cs typeface="楷体_GB2312"/>
                  </a:rPr>
                  <a:t>t=to÷</a:t>
                </a:r>
                <a:r>
                  <a:rPr lang="en-US" altLang="zh-CN" sz="2700" dirty="0">
                    <a:solidFill>
                      <a:srgbClr val="009900"/>
                    </a:solidFill>
                  </a:rPr>
                  <a:t> </a:t>
                </a:r>
                <a14:m>
                  <m:oMath xmlns:m="http://schemas.openxmlformats.org/officeDocument/2006/math">
                    <m:rad>
                      <m:radPr>
                        <m:degHide m:val="on"/>
                        <m:ctrlPr>
                          <a:rPr lang="en-US" altLang="zh-CN" sz="2700" i="1" dirty="0">
                            <a:solidFill>
                              <a:srgbClr val="009900"/>
                            </a:solidFill>
                            <a:latin typeface="Cambria Math" panose="02040503050406030204" pitchFamily="18" charset="0"/>
                          </a:rPr>
                        </m:ctrlPr>
                      </m:radPr>
                      <m:deg/>
                      <m:e>
                        <m:r>
                          <a:rPr lang="en-US" altLang="zh-CN" sz="2700" i="1" dirty="0">
                            <a:solidFill>
                              <a:srgbClr val="009900"/>
                            </a:solidFill>
                            <a:latin typeface="Cambria Math" panose="02040503050406030204" charset="0"/>
                          </a:rPr>
                          <m:t>1</m:t>
                        </m:r>
                        <m:r>
                          <a:rPr lang="en-US" altLang="zh-CN" sz="2700" i="1" dirty="0" smtClean="0">
                            <a:solidFill>
                              <a:srgbClr val="009900"/>
                            </a:solidFill>
                            <a:latin typeface="Cambria Math" panose="02040503050406030204" charset="0"/>
                          </a:rPr>
                          <m:t>−</m:t>
                        </m:r>
                        <m:sSup>
                          <m:sSupPr>
                            <m:ctrlPr>
                              <a:rPr lang="en-US" altLang="zh-CN" sz="2700" i="1" dirty="0">
                                <a:solidFill>
                                  <a:srgbClr val="009900"/>
                                </a:solidFill>
                                <a:latin typeface="Cambria Math" panose="02040503050406030204" pitchFamily="18" charset="0"/>
                              </a:rPr>
                            </m:ctrlPr>
                          </m:sSupPr>
                          <m:e>
                            <m:r>
                              <a:rPr lang="en-US" altLang="zh-CN" sz="2700" i="1" dirty="0">
                                <a:solidFill>
                                  <a:srgbClr val="009900"/>
                                </a:solidFill>
                                <a:latin typeface="Cambria Math" panose="02040503050406030204" charset="0"/>
                              </a:rPr>
                              <m:t>𝑉</m:t>
                            </m:r>
                          </m:e>
                          <m:sup>
                            <m:r>
                              <a:rPr lang="en-US" altLang="zh-CN" sz="2700" i="1" dirty="0">
                                <a:solidFill>
                                  <a:srgbClr val="009900"/>
                                </a:solidFill>
                                <a:latin typeface="Cambria Math" panose="02040503050406030204" charset="0"/>
                              </a:rPr>
                              <m:t>2</m:t>
                            </m:r>
                          </m:sup>
                        </m:sSup>
                      </m:e>
                    </m:rad>
                    <m:r>
                      <a:rPr lang="en-US" altLang="zh-CN" sz="2700" i="1" dirty="0">
                        <a:solidFill>
                          <a:srgbClr val="009900"/>
                        </a:solidFill>
                        <a:latin typeface="Cambria Math" panose="02040503050406030204" charset="0"/>
                      </a:rPr>
                      <m:t> </m:t>
                    </m:r>
                    <m:r>
                      <a:rPr lang="en-US" altLang="zh-CN" sz="2700" b="0" i="1" dirty="0" smtClean="0">
                        <a:solidFill>
                          <a:srgbClr val="009900"/>
                        </a:solidFill>
                        <a:latin typeface="Cambria Math" panose="02040503050406030204" charset="0"/>
                      </a:rPr>
                      <m:t>/</m:t>
                    </m:r>
                  </m:oMath>
                </a14:m>
                <a:r>
                  <a:rPr lang="en-US" altLang="zh-CN" sz="2700" dirty="0">
                    <a:solidFill>
                      <a:srgbClr val="009900"/>
                    </a:solidFill>
                    <a:latin typeface="Times New Roman" panose="02020603050405020304" pitchFamily="18" charset="0"/>
                    <a:ea typeface="楷体_GB2312"/>
                    <a:cs typeface="楷体_GB2312"/>
                  </a:rPr>
                  <a:t>c ²</a:t>
                </a:r>
                <a:br>
                  <a:rPr lang="en-US" altLang="zh-CN" sz="2700" dirty="0">
                    <a:solidFill>
                      <a:srgbClr val="009900"/>
                    </a:solidFill>
                    <a:latin typeface="Times New Roman" panose="02020603050405020304" pitchFamily="18" charset="0"/>
                    <a:ea typeface="楷体_GB2312"/>
                    <a:cs typeface="楷体_GB2312"/>
                  </a:rPr>
                </a:br>
                <a:r>
                  <a:rPr lang="en-US" altLang="zh-CN" sz="2700" dirty="0">
                    <a:solidFill>
                      <a:srgbClr val="009900"/>
                    </a:solidFill>
                    <a:latin typeface="Times New Roman" panose="02020603050405020304" pitchFamily="18" charset="0"/>
                    <a:ea typeface="楷体_GB2312"/>
                    <a:cs typeface="楷体_GB2312"/>
                  </a:rPr>
                  <a:t>     </a:t>
                </a:r>
                <a:r>
                  <a:rPr lang="zh-CN" altLang="en-US" sz="2700" dirty="0">
                    <a:solidFill>
                      <a:srgbClr val="009900"/>
                    </a:solidFill>
                    <a:latin typeface="Times New Roman" panose="02020603050405020304" pitchFamily="18" charset="0"/>
                    <a:ea typeface="楷体_GB2312"/>
                    <a:cs typeface="楷体_GB2312"/>
                  </a:rPr>
                  <a:t>＆时空弯曲</a:t>
                </a:r>
              </a:p>
            </p:txBody>
          </p:sp>
        </mc:Choice>
        <mc:Fallback xmlns="">
          <p:sp>
            <p:nvSpPr>
              <p:cNvPr id="36866" name="Rectangle 4"/>
              <p:cNvSpPr txBox="1">
                <a:spLocks noRot="1" noChangeAspect="1" noMove="1" noResize="1" noEditPoints="1" noAdjustHandles="1" noChangeArrowheads="1" noChangeShapeType="1" noTextEdit="1"/>
              </p:cNvSpPr>
              <p:nvPr/>
            </p:nvSpPr>
            <p:spPr bwMode="auto">
              <a:xfrm>
                <a:off x="1373505" y="875030"/>
                <a:ext cx="5845175" cy="3503295"/>
              </a:xfrm>
              <a:prstGeom prst="rect">
                <a:avLst/>
              </a:prstGeom>
              <a:blipFill rotWithShape="1">
                <a:blip r:embed="rId4"/>
                <a:stretch>
                  <a:fillRect/>
                </a:stretch>
              </a:blipFill>
              <a:ln w="9525">
                <a:noFill/>
                <a:miter lim="800000"/>
              </a:ln>
            </p:spPr>
            <p:txBody>
              <a:bodyPr/>
              <a:lstStyle/>
              <a:p>
                <a:r>
                  <a:rPr lang="zh-CN" altLang="en-US">
                    <a:noFill/>
                  </a:rPr>
                  <a:t> </a:t>
                </a:r>
              </a:p>
            </p:txBody>
          </p:sp>
        </mc:Fallback>
      </mc:AlternateContent>
      <p:pic>
        <p:nvPicPr>
          <p:cNvPr id="36867" name="图片 3"/>
          <p:cNvPicPr>
            <a:picLocks noChangeAspect="1"/>
          </p:cNvPicPr>
          <p:nvPr/>
        </p:nvPicPr>
        <p:blipFill>
          <a:blip r:embed="rId5"/>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图片 8"/>
          <p:cNvPicPr>
            <a:picLocks noChangeAspect="1"/>
          </p:cNvPicPr>
          <p:nvPr/>
        </p:nvPicPr>
        <p:blipFill>
          <a:blip r:embed="rId2"/>
          <a:srcRect/>
          <a:stretch>
            <a:fillRect/>
          </a:stretch>
        </p:blipFill>
        <p:spPr bwMode="auto">
          <a:xfrm>
            <a:off x="7175500" y="3014663"/>
            <a:ext cx="993775" cy="1281112"/>
          </a:xfrm>
          <a:prstGeom prst="rect">
            <a:avLst/>
          </a:prstGeom>
          <a:noFill/>
          <a:ln w="9525">
            <a:noFill/>
            <a:miter lim="800000"/>
            <a:headEnd/>
            <a:tailEnd/>
          </a:ln>
        </p:spPr>
      </p:pic>
      <p:sp>
        <p:nvSpPr>
          <p:cNvPr id="22" name="矩形 21"/>
          <p:cNvSpPr/>
          <p:nvPr/>
        </p:nvSpPr>
        <p:spPr>
          <a:xfrm>
            <a:off x="974725" y="847725"/>
            <a:ext cx="7194550" cy="3448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23" name="文本框 22"/>
          <p:cNvSpPr txBox="1"/>
          <p:nvPr/>
        </p:nvSpPr>
        <p:spPr>
          <a:xfrm>
            <a:off x="1446213" y="1579563"/>
            <a:ext cx="6381750" cy="1999615"/>
          </a:xfrm>
          <a:prstGeom prst="rect">
            <a:avLst/>
          </a:prstGeom>
          <a:noFill/>
        </p:spPr>
        <p:txBody>
          <a:bodyPr>
            <a:spAutoFit/>
          </a:bodyPr>
          <a:lstStyle/>
          <a:p>
            <a:pPr fontAlgn="auto">
              <a:spcBef>
                <a:spcPts val="0"/>
              </a:spcBef>
              <a:spcAft>
                <a:spcPts val="0"/>
              </a:spcAft>
              <a:buFont typeface="Wingdings" panose="05000000000000000000" pitchFamily="2" charset="2"/>
              <a:buNone/>
              <a:defRPr/>
            </a:pPr>
            <a:r>
              <a:rPr lang="zh-CN" altLang="en-US" sz="4400" b="1" kern="0" dirty="0">
                <a:solidFill>
                  <a:srgbClr val="CC3300"/>
                </a:solidFill>
                <a:latin typeface="Tahoma" panose="020B0604030504040204"/>
                <a:ea typeface="宋体" panose="02010600030101010101" pitchFamily="2" charset="-122"/>
                <a:cs typeface="+mj-cs"/>
              </a:rPr>
              <a:t>             </a:t>
            </a:r>
            <a:r>
              <a:rPr lang="zh-CN" altLang="en-US" sz="4400" kern="0" dirty="0">
                <a:latin typeface="Tahoma" panose="020B0604030504040204"/>
                <a:ea typeface="宋体" panose="02010600030101010101" pitchFamily="2" charset="-122"/>
                <a:cs typeface="+mj-cs"/>
              </a:rPr>
              <a:t>第五节   </a:t>
            </a:r>
            <a:endParaRPr lang="en-US" altLang="zh-CN" sz="4400" kern="0" dirty="0">
              <a:latin typeface="Tahoma" panose="020B0604030504040204"/>
              <a:ea typeface="宋体" panose="02010600030101010101" pitchFamily="2" charset="-122"/>
              <a:cs typeface="+mj-cs"/>
            </a:endParaRPr>
          </a:p>
          <a:p>
            <a:pPr algn="ctr" fontAlgn="auto">
              <a:spcBef>
                <a:spcPts val="0"/>
              </a:spcBef>
              <a:spcAft>
                <a:spcPts val="0"/>
              </a:spcAft>
              <a:buFont typeface="Wingdings" panose="05000000000000000000" pitchFamily="2" charset="2"/>
              <a:buNone/>
              <a:defRPr/>
            </a:pPr>
            <a:r>
              <a:rPr lang="zh-CN" altLang="en-US" sz="4000" kern="0" dirty="0">
                <a:latin typeface="Tahoma" panose="020B0604030504040204"/>
                <a:ea typeface="宋体" panose="02010600030101010101" pitchFamily="2" charset="-122"/>
                <a:cs typeface="+mj-cs"/>
              </a:rPr>
              <a:t>辩证唯物主义自然观的发展：系统自然观</a:t>
            </a:r>
            <a:endParaRPr lang="zh-CN" altLang="en-US" sz="4000" dirty="0">
              <a:latin typeface="黑体" panose="02010609060101010101" pitchFamily="49" charset="-122"/>
              <a:ea typeface="黑体" panose="02010609060101010101" pitchFamily="49" charset="-122"/>
            </a:endParaRPr>
          </a:p>
        </p:txBody>
      </p:sp>
      <p:cxnSp>
        <p:nvCxnSpPr>
          <p:cNvPr id="25" name="直接连接符 24"/>
          <p:cNvCxnSpPr/>
          <p:nvPr/>
        </p:nvCxnSpPr>
        <p:spPr>
          <a:xfrm>
            <a:off x="4062413" y="2303463"/>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8917" name="图片 7"/>
          <p:cNvPicPr>
            <a:picLocks noChangeAspect="1"/>
          </p:cNvPicPr>
          <p:nvPr/>
        </p:nvPicPr>
        <p:blipFill>
          <a:blip r:embed="rId3"/>
          <a:srcRect/>
          <a:stretch>
            <a:fillRect/>
          </a:stretch>
        </p:blipFill>
        <p:spPr bwMode="auto">
          <a:xfrm>
            <a:off x="974725"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图片 8"/>
          <p:cNvPicPr>
            <a:picLocks noChangeAspect="1"/>
          </p:cNvPicPr>
          <p:nvPr/>
        </p:nvPicPr>
        <p:blipFill>
          <a:blip r:embed="rId2"/>
          <a:srcRect/>
          <a:stretch>
            <a:fillRect/>
          </a:stretch>
        </p:blipFill>
        <p:spPr bwMode="auto">
          <a:xfrm>
            <a:off x="7175500" y="3014663"/>
            <a:ext cx="993775" cy="1281112"/>
          </a:xfrm>
          <a:prstGeom prst="rect">
            <a:avLst/>
          </a:prstGeom>
          <a:noFill/>
          <a:ln w="9525">
            <a:noFill/>
            <a:miter lim="800000"/>
            <a:headEnd/>
            <a:tailEnd/>
          </a:ln>
        </p:spPr>
      </p:pic>
      <p:sp>
        <p:nvSpPr>
          <p:cNvPr id="22" name="矩形 21"/>
          <p:cNvSpPr/>
          <p:nvPr/>
        </p:nvSpPr>
        <p:spPr>
          <a:xfrm>
            <a:off x="974725" y="847725"/>
            <a:ext cx="7194550" cy="3448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39939" name="文本框 22"/>
          <p:cNvSpPr txBox="1">
            <a:spLocks noChangeArrowheads="1"/>
          </p:cNvSpPr>
          <p:nvPr/>
        </p:nvSpPr>
        <p:spPr bwMode="auto">
          <a:xfrm>
            <a:off x="1116330" y="1579880"/>
            <a:ext cx="6939915" cy="1198880"/>
          </a:xfrm>
          <a:prstGeom prst="rect">
            <a:avLst/>
          </a:prstGeom>
          <a:noFill/>
          <a:ln w="9525">
            <a:noFill/>
            <a:miter lim="800000"/>
          </a:ln>
        </p:spPr>
        <p:txBody>
          <a:bodyPr wrap="square">
            <a:spAutoFit/>
          </a:bodyPr>
          <a:lstStyle/>
          <a:p>
            <a:pPr algn="ctr">
              <a:buFont typeface="Wingdings" panose="05000000000000000000" pitchFamily="2" charset="2"/>
              <a:buNone/>
            </a:pPr>
            <a:r>
              <a:rPr lang="zh-CN" altLang="en-US" sz="3600">
                <a:ea typeface="黑体" panose="02010609060101010101" pitchFamily="49" charset="-122"/>
              </a:rPr>
              <a:t>一、系统自然观的科学背景：</a:t>
            </a:r>
          </a:p>
          <a:p>
            <a:pPr algn="ctr">
              <a:buFont typeface="Wingdings" panose="05000000000000000000" pitchFamily="2" charset="2"/>
              <a:buNone/>
            </a:pPr>
            <a:r>
              <a:rPr lang="zh-CN" altLang="en-US" sz="3600">
                <a:ea typeface="黑体" panose="02010609060101010101" pitchFamily="49" charset="-122"/>
              </a:rPr>
              <a:t>系统科学</a:t>
            </a:r>
            <a:endParaRPr lang="zh-CN" altLang="en-US" sz="3600">
              <a:latin typeface="黑体" panose="02010609060101010101" pitchFamily="49" charset="-122"/>
              <a:ea typeface="黑体" panose="02010609060101010101" pitchFamily="49" charset="-122"/>
            </a:endParaRPr>
          </a:p>
        </p:txBody>
      </p:sp>
      <p:cxnSp>
        <p:nvCxnSpPr>
          <p:cNvPr id="25" name="直接连接符 24"/>
          <p:cNvCxnSpPr/>
          <p:nvPr/>
        </p:nvCxnSpPr>
        <p:spPr>
          <a:xfrm>
            <a:off x="4062413" y="2303463"/>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941" name="图片 7"/>
          <p:cNvPicPr>
            <a:picLocks noChangeAspect="1"/>
          </p:cNvPicPr>
          <p:nvPr/>
        </p:nvPicPr>
        <p:blipFill>
          <a:blip r:embed="rId3"/>
          <a:srcRect/>
          <a:stretch>
            <a:fillRect/>
          </a:stretch>
        </p:blipFill>
        <p:spPr bwMode="auto">
          <a:xfrm>
            <a:off x="974725"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a:off x="2547938" y="1647825"/>
            <a:ext cx="0" cy="223996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0962" name="图片 23"/>
          <p:cNvPicPr>
            <a:picLocks noChangeAspect="1"/>
          </p:cNvPicPr>
          <p:nvPr/>
        </p:nvPicPr>
        <p:blipFill>
          <a:blip r:embed="rId3"/>
          <a:srcRect/>
          <a:stretch>
            <a:fillRect/>
          </a:stretch>
        </p:blipFill>
        <p:spPr bwMode="auto">
          <a:xfrm>
            <a:off x="7010400" y="-7938"/>
            <a:ext cx="2133600" cy="2690813"/>
          </a:xfrm>
          <a:prstGeom prst="rect">
            <a:avLst/>
          </a:prstGeom>
          <a:noFill/>
          <a:ln w="9525">
            <a:noFill/>
            <a:miter lim="800000"/>
            <a:headEnd/>
            <a:tailEnd/>
          </a:ln>
        </p:spPr>
      </p:pic>
      <p:pic>
        <p:nvPicPr>
          <p:cNvPr id="40963" name="图片 24"/>
          <p:cNvPicPr>
            <a:picLocks noChangeAspect="1"/>
          </p:cNvPicPr>
          <p:nvPr/>
        </p:nvPicPr>
        <p:blipFill>
          <a:blip r:embed="rId4"/>
          <a:srcRect/>
          <a:stretch>
            <a:fillRect/>
          </a:stretch>
        </p:blipFill>
        <p:spPr bwMode="auto">
          <a:xfrm>
            <a:off x="-6350" y="2241550"/>
            <a:ext cx="2319338" cy="2925763"/>
          </a:xfrm>
          <a:prstGeom prst="rect">
            <a:avLst/>
          </a:prstGeom>
          <a:noFill/>
          <a:ln w="9525">
            <a:noFill/>
            <a:miter lim="800000"/>
            <a:headEnd/>
            <a:tailEnd/>
          </a:ln>
        </p:spPr>
      </p:pic>
      <p:sp>
        <p:nvSpPr>
          <p:cNvPr id="40964" name="文本框 26"/>
          <p:cNvSpPr txBox="1">
            <a:spLocks noChangeArrowheads="1"/>
          </p:cNvSpPr>
          <p:nvPr/>
        </p:nvSpPr>
        <p:spPr bwMode="auto">
          <a:xfrm>
            <a:off x="2636838" y="1582738"/>
            <a:ext cx="3959225" cy="2922905"/>
          </a:xfrm>
          <a:prstGeom prst="rect">
            <a:avLst/>
          </a:prstGeom>
          <a:noFill/>
          <a:ln w="9525">
            <a:noFill/>
            <a:miter lim="800000"/>
          </a:ln>
        </p:spPr>
        <p:txBody>
          <a:bodyPr>
            <a:spAutoFit/>
          </a:bodyPr>
          <a:lstStyle/>
          <a:p>
            <a:pPr>
              <a:buFont typeface="Wingdings" panose="05000000000000000000" pitchFamily="2" charset="2"/>
              <a:buNone/>
            </a:pPr>
            <a:r>
              <a:rPr lang="en-US" altLang="zh-CN" sz="2000">
                <a:solidFill>
                  <a:schemeClr val="tx2"/>
                </a:solidFill>
                <a:latin typeface="Times New Roman" panose="02020603050405020304" pitchFamily="18" charset="0"/>
                <a:ea typeface="仿宋_GB2312"/>
                <a:cs typeface="仿宋_GB2312"/>
              </a:rPr>
              <a:t>1</a:t>
            </a:r>
            <a:r>
              <a:rPr lang="zh-CN" altLang="en-US" sz="2000">
                <a:solidFill>
                  <a:schemeClr val="tx2"/>
                </a:solidFill>
                <a:latin typeface="Times New Roman" panose="02020603050405020304" pitchFamily="18" charset="0"/>
                <a:ea typeface="仿宋_GB2312"/>
                <a:cs typeface="仿宋_GB2312"/>
              </a:rPr>
              <a:t>、系统性（从孤立到系统）。</a:t>
            </a:r>
          </a:p>
          <a:p>
            <a:pPr>
              <a:buFont typeface="Wingdings" panose="05000000000000000000" pitchFamily="2" charset="2"/>
              <a:buNone/>
            </a:pPr>
            <a:r>
              <a:rPr lang="en-US" altLang="zh-CN" sz="2000">
                <a:solidFill>
                  <a:schemeClr val="tx2"/>
                </a:solidFill>
                <a:latin typeface="Times New Roman" panose="02020603050405020304" pitchFamily="18" charset="0"/>
                <a:ea typeface="仿宋_GB2312"/>
                <a:cs typeface="仿宋_GB2312"/>
              </a:rPr>
              <a:t>2</a:t>
            </a:r>
            <a:r>
              <a:rPr lang="zh-CN" altLang="en-US" sz="2000">
                <a:solidFill>
                  <a:schemeClr val="tx2"/>
                </a:solidFill>
                <a:latin typeface="Times New Roman" panose="02020603050405020304" pitchFamily="18" charset="0"/>
                <a:ea typeface="仿宋_GB2312"/>
                <a:cs typeface="仿宋_GB2312"/>
              </a:rPr>
              <a:t>、演化性（从存在到演化，生物进化论、热力学第二定律）。</a:t>
            </a:r>
            <a:endParaRPr lang="en-US" altLang="zh-CN" sz="2000">
              <a:solidFill>
                <a:schemeClr val="tx2"/>
              </a:solidFill>
              <a:latin typeface="Times New Roman" panose="02020603050405020304" pitchFamily="18" charset="0"/>
              <a:ea typeface="仿宋_GB2312"/>
              <a:cs typeface="仿宋_GB2312"/>
            </a:endParaRPr>
          </a:p>
          <a:p>
            <a:pPr>
              <a:buFont typeface="Wingdings" panose="05000000000000000000" pitchFamily="2" charset="2"/>
              <a:buNone/>
            </a:pPr>
            <a:r>
              <a:rPr lang="en-US" altLang="zh-CN" sz="2000">
                <a:solidFill>
                  <a:schemeClr val="tx2"/>
                </a:solidFill>
                <a:latin typeface="Times New Roman" panose="02020603050405020304" pitchFamily="18" charset="0"/>
                <a:ea typeface="仿宋_GB2312"/>
                <a:cs typeface="仿宋_GB2312"/>
              </a:rPr>
              <a:t>3</a:t>
            </a:r>
            <a:r>
              <a:rPr lang="zh-CN" altLang="en-US" sz="2000">
                <a:solidFill>
                  <a:schemeClr val="tx2"/>
                </a:solidFill>
                <a:latin typeface="Times New Roman" panose="02020603050405020304" pitchFamily="18" charset="0"/>
                <a:ea typeface="仿宋_GB2312"/>
                <a:cs typeface="仿宋_GB2312"/>
              </a:rPr>
              <a:t>、</a:t>
            </a:r>
            <a:r>
              <a:rPr lang="zh-CN" altLang="en-US" sz="2000">
                <a:solidFill>
                  <a:schemeClr val="tx2"/>
                </a:solidFill>
                <a:ea typeface="仿宋_GB2312"/>
                <a:cs typeface="仿宋_GB2312"/>
              </a:rPr>
              <a:t>随机性或偶然性（从确定性或必然性到随机性或偶然性，量子力学）。</a:t>
            </a:r>
            <a:endParaRPr lang="zh-CN" altLang="en-US" sz="2000">
              <a:solidFill>
                <a:schemeClr val="tx2"/>
              </a:solidFill>
              <a:latin typeface="Times New Roman" panose="02020603050405020304" pitchFamily="18" charset="0"/>
              <a:ea typeface="仿宋_GB2312"/>
              <a:cs typeface="仿宋_GB2312"/>
            </a:endParaRPr>
          </a:p>
          <a:p>
            <a:pPr>
              <a:buFont typeface="Wingdings" panose="05000000000000000000" pitchFamily="2" charset="2"/>
              <a:buNone/>
            </a:pPr>
            <a:r>
              <a:rPr lang="en-US" altLang="zh-CN" sz="2000">
                <a:solidFill>
                  <a:schemeClr val="tx2"/>
                </a:solidFill>
                <a:latin typeface="Times New Roman" panose="02020603050405020304" pitchFamily="18" charset="0"/>
                <a:ea typeface="仿宋_GB2312"/>
                <a:cs typeface="仿宋_GB2312"/>
              </a:rPr>
              <a:t>4</a:t>
            </a:r>
            <a:r>
              <a:rPr lang="zh-CN" altLang="en-US" sz="2000">
                <a:solidFill>
                  <a:schemeClr val="tx2"/>
                </a:solidFill>
                <a:latin typeface="Times New Roman" panose="02020603050405020304" pitchFamily="18" charset="0"/>
                <a:ea typeface="仿宋_GB2312"/>
                <a:cs typeface="仿宋_GB2312"/>
              </a:rPr>
              <a:t>、复杂性（从简单性到复杂性，系统科学）。</a:t>
            </a:r>
            <a:br>
              <a:rPr lang="zh-CN" altLang="en-US" sz="2000">
                <a:solidFill>
                  <a:schemeClr val="tx2"/>
                </a:solidFill>
                <a:latin typeface="Times New Roman" panose="02020603050405020304" pitchFamily="18" charset="0"/>
                <a:ea typeface="仿宋_GB2312"/>
                <a:cs typeface="仿宋_GB2312"/>
              </a:rPr>
            </a:br>
            <a:r>
              <a:rPr lang="en-US" altLang="zh-CN" sz="2000">
                <a:solidFill>
                  <a:schemeClr val="tx2"/>
                </a:solidFill>
                <a:latin typeface="Times New Roman" panose="02020603050405020304" pitchFamily="18" charset="0"/>
                <a:ea typeface="仿宋_GB2312"/>
                <a:cs typeface="仿宋_GB2312"/>
              </a:rPr>
              <a:t>5</a:t>
            </a:r>
            <a:r>
              <a:rPr lang="zh-CN" altLang="en-US" sz="2000">
                <a:solidFill>
                  <a:schemeClr val="tx2"/>
                </a:solidFill>
                <a:latin typeface="Times New Roman" panose="02020603050405020304" pitchFamily="18" charset="0"/>
                <a:ea typeface="仿宋_GB2312"/>
                <a:cs typeface="仿宋_GB2312"/>
              </a:rPr>
              <a:t>、</a:t>
            </a:r>
            <a:r>
              <a:rPr lang="zh-CN" altLang="en-US" sz="2000">
                <a:solidFill>
                  <a:schemeClr val="tx2"/>
                </a:solidFill>
                <a:ea typeface="仿宋_GB2312"/>
                <a:cs typeface="仿宋_GB2312"/>
              </a:rPr>
              <a:t>非线性（从线性到非线性）</a:t>
            </a:r>
            <a:r>
              <a:rPr lang="zh-CN" altLang="en-US" sz="2400">
                <a:solidFill>
                  <a:schemeClr val="tx2"/>
                </a:solidFill>
                <a:ea typeface="仿宋_GB2312"/>
                <a:cs typeface="仿宋_GB2312"/>
              </a:rPr>
              <a:t>。</a:t>
            </a:r>
          </a:p>
        </p:txBody>
      </p:sp>
      <p:sp>
        <p:nvSpPr>
          <p:cNvPr id="9" name="文本框 8"/>
          <p:cNvSpPr txBox="1"/>
          <p:nvPr/>
        </p:nvSpPr>
        <p:spPr>
          <a:xfrm>
            <a:off x="292100" y="377825"/>
            <a:ext cx="7127240" cy="706755"/>
          </a:xfrm>
          <a:prstGeom prst="rect">
            <a:avLst/>
          </a:prstGeom>
          <a:noFill/>
        </p:spPr>
        <p:txBody>
          <a:bodyPr wrap="square">
            <a:spAutoFit/>
          </a:bodyPr>
          <a:lstStyle/>
          <a:p>
            <a:pPr fontAlgn="auto">
              <a:spcBef>
                <a:spcPts val="0"/>
              </a:spcBef>
              <a:spcAft>
                <a:spcPts val="0"/>
              </a:spcAft>
              <a:defRPr/>
            </a:pPr>
            <a:r>
              <a:rPr lang="en-US" altLang="zh-CN" sz="4000" kern="0" dirty="0">
                <a:latin typeface="Tahoma" panose="020B0604030504040204"/>
                <a:ea typeface="宋体" panose="02010600030101010101" pitchFamily="2" charset="-122"/>
                <a:cs typeface="+mj-cs"/>
              </a:rPr>
              <a:t>    </a:t>
            </a:r>
            <a:r>
              <a:rPr lang="zh-CN" altLang="en-US" sz="4000" kern="0" dirty="0">
                <a:latin typeface="Tahoma" panose="020B0604030504040204"/>
                <a:ea typeface="宋体" panose="02010600030101010101" pitchFamily="2" charset="-122"/>
                <a:cs typeface="+mj-cs"/>
              </a:rPr>
              <a:t>二、系统自然观的主要内容</a:t>
            </a:r>
            <a:endParaRPr lang="zh-CN" altLang="en-US" sz="1350" dirty="0">
              <a:latin typeface="+mn-lt"/>
              <a:ea typeface="+mn-ea"/>
            </a:endParaRPr>
          </a:p>
        </p:txBody>
      </p:sp>
    </p:spTree>
  </p:cSld>
  <p:clrMapOvr>
    <a:masterClrMapping/>
  </p:clrMapOvr>
  <p:transition spd="med" advTm="1000">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文本框 25"/>
          <p:cNvSpPr txBox="1">
            <a:spLocks noChangeArrowheads="1"/>
          </p:cNvSpPr>
          <p:nvPr/>
        </p:nvSpPr>
        <p:spPr bwMode="auto">
          <a:xfrm>
            <a:off x="1084263" y="1149350"/>
            <a:ext cx="6465887" cy="1939925"/>
          </a:xfrm>
          <a:prstGeom prst="rect">
            <a:avLst/>
          </a:prstGeom>
          <a:noFill/>
          <a:ln w="9525">
            <a:noFill/>
            <a:miter lim="800000"/>
          </a:ln>
        </p:spPr>
        <p:txBody>
          <a:bodyPr>
            <a:spAutoFit/>
          </a:bodyPr>
          <a:lstStyle/>
          <a:p>
            <a:pPr algn="ctr"/>
            <a:r>
              <a:rPr lang="zh-CN" altLang="en-US" sz="6000">
                <a:ea typeface="隶书" panose="02010509060101010101" pitchFamily="49" charset="-122"/>
              </a:rPr>
              <a:t>第二讲  </a:t>
            </a:r>
            <a:br>
              <a:rPr lang="zh-CN" altLang="en-US" sz="6000">
                <a:ea typeface="隶书" panose="02010509060101010101" pitchFamily="49" charset="-122"/>
              </a:rPr>
            </a:br>
            <a:r>
              <a:rPr lang="zh-CN" altLang="en-US" sz="6000">
                <a:ea typeface="隶书" panose="02010509060101010101" pitchFamily="49" charset="-122"/>
              </a:rPr>
              <a:t>科学是什么</a:t>
            </a:r>
            <a:endParaRPr lang="zh-CN" altLang="en-US" sz="6000">
              <a:latin typeface="隶书" panose="02010509060101010101" pitchFamily="49" charset="-122"/>
              <a:ea typeface="隶书" panose="02010509060101010101" pitchFamily="49" charset="-122"/>
            </a:endParaRPr>
          </a:p>
        </p:txBody>
      </p:sp>
      <p:pic>
        <p:nvPicPr>
          <p:cNvPr id="43010" name="图片 1"/>
          <p:cNvPicPr>
            <a:picLocks noChangeAspect="1"/>
          </p:cNvPicPr>
          <p:nvPr/>
        </p:nvPicPr>
        <p:blipFill>
          <a:blip r:embed="rId2"/>
          <a:srcRect/>
          <a:stretch>
            <a:fillRect/>
          </a:stretch>
        </p:blipFill>
        <p:spPr bwMode="auto">
          <a:xfrm>
            <a:off x="0" y="-30163"/>
            <a:ext cx="2473325" cy="3119438"/>
          </a:xfrm>
          <a:prstGeom prst="rect">
            <a:avLst/>
          </a:prstGeom>
          <a:noFill/>
          <a:ln w="9525">
            <a:noFill/>
            <a:miter lim="800000"/>
            <a:headEnd/>
            <a:tailEnd/>
          </a:ln>
        </p:spPr>
      </p:pic>
      <p:pic>
        <p:nvPicPr>
          <p:cNvPr id="43011" name="图片 8"/>
          <p:cNvPicPr>
            <a:picLocks noChangeAspect="1"/>
          </p:cNvPicPr>
          <p:nvPr/>
        </p:nvPicPr>
        <p:blipFill>
          <a:blip r:embed="rId3"/>
          <a:srcRect/>
          <a:stretch>
            <a:fillRect/>
          </a:stretch>
        </p:blipFill>
        <p:spPr bwMode="auto">
          <a:xfrm>
            <a:off x="6469063" y="1773238"/>
            <a:ext cx="2673350" cy="3370262"/>
          </a:xfrm>
          <a:prstGeom prst="rect">
            <a:avLst/>
          </a:prstGeom>
          <a:noFill/>
          <a:ln w="9525">
            <a:noFill/>
            <a:miter lim="800000"/>
            <a:headEnd/>
            <a:tailEnd/>
          </a:ln>
        </p:spPr>
      </p:pic>
    </p:spTree>
  </p:cSld>
  <p:clrMapOvr>
    <a:masterClrMapping/>
  </p:clrMapOvr>
  <p:transition spd="med" advTm="1000">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图片 8"/>
          <p:cNvPicPr>
            <a:picLocks noChangeAspect="1"/>
          </p:cNvPicPr>
          <p:nvPr/>
        </p:nvPicPr>
        <p:blipFill>
          <a:blip r:embed="rId2"/>
          <a:srcRect/>
          <a:stretch>
            <a:fillRect/>
          </a:stretch>
        </p:blipFill>
        <p:spPr bwMode="auto">
          <a:xfrm>
            <a:off x="6894513" y="2149475"/>
            <a:ext cx="993775" cy="1281113"/>
          </a:xfrm>
          <a:prstGeom prst="rect">
            <a:avLst/>
          </a:prstGeom>
          <a:noFill/>
          <a:ln w="9525">
            <a:noFill/>
            <a:miter lim="800000"/>
            <a:headEnd/>
            <a:tailEnd/>
          </a:ln>
        </p:spPr>
      </p:pic>
      <p:sp>
        <p:nvSpPr>
          <p:cNvPr id="22" name="矩形 21"/>
          <p:cNvSpPr/>
          <p:nvPr/>
        </p:nvSpPr>
        <p:spPr>
          <a:xfrm>
            <a:off x="2039938" y="847725"/>
            <a:ext cx="5848350" cy="25781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23" name="文本框 22"/>
          <p:cNvSpPr txBox="1"/>
          <p:nvPr/>
        </p:nvSpPr>
        <p:spPr>
          <a:xfrm>
            <a:off x="2212975" y="1538288"/>
            <a:ext cx="4891088" cy="1445260"/>
          </a:xfrm>
          <a:prstGeom prst="rect">
            <a:avLst/>
          </a:prstGeom>
          <a:noFill/>
        </p:spPr>
        <p:txBody>
          <a:bodyPr>
            <a:spAutoFit/>
          </a:bodyPr>
          <a:lstStyle/>
          <a:p>
            <a:pPr algn="ctr" fontAlgn="auto">
              <a:spcBef>
                <a:spcPts val="0"/>
              </a:spcBef>
              <a:spcAft>
                <a:spcPts val="0"/>
              </a:spcAft>
              <a:defRPr/>
            </a:pPr>
            <a:r>
              <a:rPr lang="zh-CN" altLang="en-US" sz="4400" kern="0" dirty="0">
                <a:latin typeface="Tahoma" panose="020B0604030504040204"/>
                <a:ea typeface="宋体" panose="02010600030101010101" pitchFamily="2" charset="-122"/>
                <a:cs typeface="+mj-cs"/>
              </a:rPr>
              <a:t>第一节   </a:t>
            </a:r>
            <a:endParaRPr lang="en-US" altLang="zh-CN" sz="4400" kern="0" dirty="0">
              <a:latin typeface="Tahoma" panose="020B0604030504040204"/>
              <a:ea typeface="宋体" panose="02010600030101010101" pitchFamily="2" charset="-122"/>
              <a:cs typeface="+mj-cs"/>
            </a:endParaRPr>
          </a:p>
          <a:p>
            <a:pPr algn="ctr" fontAlgn="auto">
              <a:spcBef>
                <a:spcPts val="0"/>
              </a:spcBef>
              <a:spcAft>
                <a:spcPts val="0"/>
              </a:spcAft>
              <a:defRPr/>
            </a:pPr>
            <a:r>
              <a:rPr lang="zh-CN" altLang="en-US" sz="4400" kern="0" dirty="0">
                <a:latin typeface="Tahoma" panose="020B0604030504040204"/>
                <a:ea typeface="宋体" panose="02010600030101010101" pitchFamily="2" charset="-122"/>
                <a:cs typeface="+mj-cs"/>
              </a:rPr>
              <a:t>怎样理解科学</a:t>
            </a:r>
            <a:endParaRPr lang="zh-CN" altLang="en-US" sz="3600" dirty="0">
              <a:latin typeface="+mn-lt"/>
              <a:ea typeface="+mn-ea"/>
            </a:endParaRPr>
          </a:p>
        </p:txBody>
      </p:sp>
      <p:cxnSp>
        <p:nvCxnSpPr>
          <p:cNvPr id="25" name="直接连接符 24"/>
          <p:cNvCxnSpPr/>
          <p:nvPr/>
        </p:nvCxnSpPr>
        <p:spPr>
          <a:xfrm>
            <a:off x="4062413" y="2303463"/>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4037" name="图片 7"/>
          <p:cNvPicPr>
            <a:picLocks noChangeAspect="1"/>
          </p:cNvPicPr>
          <p:nvPr/>
        </p:nvPicPr>
        <p:blipFill>
          <a:blip r:embed="rId3"/>
          <a:srcRect/>
          <a:stretch>
            <a:fillRect/>
          </a:stretch>
        </p:blipFill>
        <p:spPr bwMode="auto">
          <a:xfrm>
            <a:off x="2039938"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图片 8"/>
          <p:cNvPicPr>
            <a:picLocks noChangeAspect="1"/>
          </p:cNvPicPr>
          <p:nvPr/>
        </p:nvPicPr>
        <p:blipFill>
          <a:blip r:embed="rId2"/>
          <a:srcRect/>
          <a:stretch>
            <a:fillRect/>
          </a:stretch>
        </p:blipFill>
        <p:spPr bwMode="auto">
          <a:xfrm>
            <a:off x="7162800" y="2971800"/>
            <a:ext cx="993775" cy="1281113"/>
          </a:xfrm>
          <a:prstGeom prst="rect">
            <a:avLst/>
          </a:prstGeom>
          <a:noFill/>
          <a:ln w="9525">
            <a:noFill/>
            <a:miter lim="800000"/>
            <a:headEnd/>
            <a:tailEnd/>
          </a:ln>
        </p:spPr>
      </p:pic>
      <p:sp>
        <p:nvSpPr>
          <p:cNvPr id="22" name="矩形 21"/>
          <p:cNvSpPr/>
          <p:nvPr/>
        </p:nvSpPr>
        <p:spPr>
          <a:xfrm>
            <a:off x="693738" y="847725"/>
            <a:ext cx="7445375" cy="3448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45059" name="文本框 22"/>
          <p:cNvSpPr txBox="1">
            <a:spLocks noChangeArrowheads="1"/>
          </p:cNvSpPr>
          <p:nvPr/>
        </p:nvSpPr>
        <p:spPr bwMode="auto">
          <a:xfrm>
            <a:off x="1468438" y="1155700"/>
            <a:ext cx="3856037" cy="646113"/>
          </a:xfrm>
          <a:prstGeom prst="rect">
            <a:avLst/>
          </a:prstGeom>
          <a:noFill/>
          <a:ln w="9525">
            <a:noFill/>
            <a:miter lim="800000"/>
          </a:ln>
        </p:spPr>
        <p:txBody>
          <a:bodyPr>
            <a:spAutoFit/>
          </a:bodyPr>
          <a:lstStyle/>
          <a:p>
            <a:pPr algn="ctr"/>
            <a:r>
              <a:rPr lang="zh-CN" altLang="en-US" sz="3200" b="1">
                <a:solidFill>
                  <a:schemeClr val="accent1"/>
                </a:solidFill>
                <a:ea typeface="黑体" panose="02010609060101010101" pitchFamily="49" charset="-122"/>
              </a:rPr>
              <a:t>一、</a:t>
            </a:r>
            <a:r>
              <a:rPr lang="zh-CN" altLang="en-US" sz="3600" b="1">
                <a:solidFill>
                  <a:schemeClr val="accent1"/>
                </a:solidFill>
                <a:latin typeface="Times New Roman" panose="02020603050405020304" pitchFamily="18" charset="0"/>
                <a:ea typeface="黑体" panose="02010609060101010101" pitchFamily="49" charset="-122"/>
              </a:rPr>
              <a:t>传统理解</a:t>
            </a:r>
            <a:endParaRPr lang="zh-CN" altLang="en-US" sz="3600">
              <a:solidFill>
                <a:schemeClr val="accent1"/>
              </a:solidFill>
              <a:ea typeface="黑体" panose="02010609060101010101" pitchFamily="49" charset="-122"/>
            </a:endParaRPr>
          </a:p>
        </p:txBody>
      </p:sp>
      <p:cxnSp>
        <p:nvCxnSpPr>
          <p:cNvPr id="25" name="直接连接符 24"/>
          <p:cNvCxnSpPr/>
          <p:nvPr/>
        </p:nvCxnSpPr>
        <p:spPr>
          <a:xfrm>
            <a:off x="2012950" y="1901825"/>
            <a:ext cx="28606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矩形 41"/>
          <p:cNvSpPr>
            <a:spLocks noChangeArrowheads="1"/>
          </p:cNvSpPr>
          <p:nvPr/>
        </p:nvSpPr>
        <p:spPr bwMode="auto">
          <a:xfrm>
            <a:off x="2012950" y="2435225"/>
            <a:ext cx="4997450" cy="663575"/>
          </a:xfrm>
          <a:prstGeom prst="rect">
            <a:avLst/>
          </a:prstGeom>
          <a:noFill/>
          <a:ln>
            <a:noFill/>
          </a:ln>
        </p:spPr>
        <p:txBody>
          <a:bodyPr>
            <a:spAutoFit/>
          </a:bodyPr>
          <a:lstStyle/>
          <a:p>
            <a:pPr algn="ctr" fontAlgn="auto">
              <a:lnSpc>
                <a:spcPct val="150000"/>
              </a:lnSpc>
              <a:spcBef>
                <a:spcPts val="0"/>
              </a:spcBef>
              <a:spcAft>
                <a:spcPts val="0"/>
              </a:spcAft>
              <a:defRPr/>
            </a:pPr>
            <a:r>
              <a:rPr lang="zh-CN" altLang="en-US" sz="2800" dirty="0">
                <a:latin typeface="+mn-lt"/>
                <a:ea typeface="楷体_GB2312" pitchFamily="49" charset="-122"/>
              </a:rPr>
              <a:t>系统化的实证（</a:t>
            </a:r>
            <a:r>
              <a:rPr lang="en-US" altLang="zh-CN" sz="2800" dirty="0">
                <a:latin typeface="+mn-lt"/>
                <a:ea typeface="楷体_GB2312" pitchFamily="49" charset="-122"/>
              </a:rPr>
              <a:t>positive</a:t>
            </a:r>
            <a:r>
              <a:rPr lang="zh-CN" altLang="en-US" sz="2800" dirty="0">
                <a:latin typeface="+mn-lt"/>
                <a:ea typeface="楷体_GB2312" pitchFamily="49" charset="-122"/>
              </a:rPr>
              <a:t>）知识</a:t>
            </a:r>
            <a:r>
              <a:rPr lang="zh-CN" altLang="en-US" sz="2800" dirty="0">
                <a:solidFill>
                  <a:srgbClr val="996633"/>
                </a:solidFill>
                <a:latin typeface="+mn-lt"/>
                <a:ea typeface="楷体_GB2312" pitchFamily="49" charset="-122"/>
              </a:rPr>
              <a:t>。</a:t>
            </a:r>
            <a:endParaRPr lang="en-US" altLang="zh-CN" sz="2800" dirty="0">
              <a:solidFill>
                <a:schemeClr val="tx1">
                  <a:lumMod val="85000"/>
                  <a:lumOff val="15000"/>
                </a:schemeClr>
              </a:solidFill>
              <a:latin typeface="+mn-ea"/>
              <a:ea typeface="+mn-ea"/>
            </a:endParaRPr>
          </a:p>
        </p:txBody>
      </p:sp>
      <p:pic>
        <p:nvPicPr>
          <p:cNvPr id="45062" name="图片 7"/>
          <p:cNvPicPr>
            <a:picLocks noChangeAspect="1"/>
          </p:cNvPicPr>
          <p:nvPr/>
        </p:nvPicPr>
        <p:blipFill>
          <a:blip r:embed="rId3"/>
          <a:srcRect/>
          <a:stretch>
            <a:fillRect/>
          </a:stretch>
        </p:blipFill>
        <p:spPr bwMode="auto">
          <a:xfrm>
            <a:off x="674688"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图片 8"/>
          <p:cNvPicPr>
            <a:picLocks noChangeAspect="1"/>
          </p:cNvPicPr>
          <p:nvPr/>
        </p:nvPicPr>
        <p:blipFill>
          <a:blip r:embed="rId2"/>
          <a:srcRect/>
          <a:stretch>
            <a:fillRect/>
          </a:stretch>
        </p:blipFill>
        <p:spPr bwMode="auto">
          <a:xfrm>
            <a:off x="7131050" y="3432175"/>
            <a:ext cx="993775" cy="1281113"/>
          </a:xfrm>
          <a:prstGeom prst="rect">
            <a:avLst/>
          </a:prstGeom>
          <a:noFill/>
          <a:ln w="9525">
            <a:noFill/>
            <a:miter lim="800000"/>
            <a:headEnd/>
            <a:tailEnd/>
          </a:ln>
        </p:spPr>
      </p:pic>
      <p:sp>
        <p:nvSpPr>
          <p:cNvPr id="22" name="矩形 21"/>
          <p:cNvSpPr/>
          <p:nvPr/>
        </p:nvSpPr>
        <p:spPr>
          <a:xfrm>
            <a:off x="674688" y="639763"/>
            <a:ext cx="7446962" cy="40735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46083" name="文本框 22"/>
          <p:cNvSpPr txBox="1">
            <a:spLocks noChangeArrowheads="1"/>
          </p:cNvSpPr>
          <p:nvPr/>
        </p:nvSpPr>
        <p:spPr bwMode="auto">
          <a:xfrm>
            <a:off x="1468438" y="1055688"/>
            <a:ext cx="5662612" cy="3784600"/>
          </a:xfrm>
          <a:prstGeom prst="rect">
            <a:avLst/>
          </a:prstGeom>
          <a:noFill/>
          <a:ln w="9525">
            <a:noFill/>
            <a:miter lim="800000"/>
          </a:ln>
        </p:spPr>
        <p:txBody>
          <a:bodyPr>
            <a:spAutoFit/>
          </a:bodyPr>
          <a:lstStyle/>
          <a:p>
            <a:r>
              <a:rPr lang="en-US" altLang="zh-CN" sz="2400">
                <a:latin typeface="Times New Roman" panose="02020603050405020304" pitchFamily="18" charset="0"/>
                <a:ea typeface="仿宋_GB2312"/>
                <a:cs typeface="仿宋_GB2312"/>
              </a:rPr>
              <a:t> </a:t>
            </a:r>
            <a:r>
              <a:rPr lang="zh-CN" altLang="en-US" sz="2400" b="1">
                <a:solidFill>
                  <a:schemeClr val="accent1"/>
                </a:solidFill>
                <a:latin typeface="Times New Roman" panose="02020603050405020304" pitchFamily="18" charset="0"/>
                <a:ea typeface="黑体" panose="02010609060101010101" pitchFamily="49" charset="-122"/>
              </a:rPr>
              <a:t>二、马克思主义的理解</a:t>
            </a:r>
            <a:r>
              <a:rPr lang="zh-CN" altLang="en-US" sz="2400">
                <a:latin typeface="Times New Roman" panose="02020603050405020304" pitchFamily="18" charset="0"/>
                <a:ea typeface="仿宋_GB2312"/>
                <a:cs typeface="仿宋_GB2312"/>
              </a:rPr>
              <a:t/>
            </a:r>
            <a:br>
              <a:rPr lang="zh-CN" altLang="en-US" sz="2400">
                <a:latin typeface="Times New Roman" panose="02020603050405020304" pitchFamily="18" charset="0"/>
                <a:ea typeface="仿宋_GB2312"/>
                <a:cs typeface="仿宋_GB2312"/>
              </a:rPr>
            </a:br>
            <a:r>
              <a:rPr lang="zh-CN" altLang="en-US" sz="2400">
                <a:ea typeface="楷体_GB2312"/>
                <a:cs typeface="楷体_GB2312"/>
              </a:rPr>
              <a:t> </a:t>
            </a:r>
            <a:endParaRPr lang="en-US" altLang="zh-CN" sz="2400">
              <a:ea typeface="楷体_GB2312"/>
              <a:cs typeface="楷体_GB2312"/>
            </a:endParaRPr>
          </a:p>
          <a:p>
            <a:r>
              <a:rPr lang="en-US" altLang="zh-CN" sz="2400">
                <a:latin typeface="华文新魏" panose="02010800040101010101" pitchFamily="2" charset="-122"/>
                <a:ea typeface="华文新魏" panose="02010800040101010101" pitchFamily="2" charset="-122"/>
              </a:rPr>
              <a:t>1</a:t>
            </a:r>
            <a:r>
              <a:rPr lang="zh-CN" altLang="en-US" sz="2400">
                <a:latin typeface="华文新魏" panose="02010800040101010101" pitchFamily="2" charset="-122"/>
                <a:ea typeface="华文新魏" panose="02010800040101010101" pitchFamily="2" charset="-122"/>
              </a:rPr>
              <a:t>、人类实践活动的一种形式，是人对自然界的理论关系和实践关系。</a:t>
            </a:r>
            <a:br>
              <a:rPr lang="zh-CN" altLang="en-US" sz="2400">
                <a:latin typeface="华文新魏" panose="02010800040101010101" pitchFamily="2" charset="-122"/>
                <a:ea typeface="华文新魏" panose="02010800040101010101" pitchFamily="2" charset="-122"/>
              </a:rPr>
            </a:br>
            <a:r>
              <a:rPr lang="en-US" altLang="zh-CN" sz="2400">
                <a:latin typeface="华文新魏" panose="02010800040101010101" pitchFamily="2" charset="-122"/>
                <a:ea typeface="华文新魏" panose="02010800040101010101" pitchFamily="2" charset="-122"/>
              </a:rPr>
              <a:t>2</a:t>
            </a:r>
            <a:r>
              <a:rPr lang="zh-CN" altLang="en-US" sz="2400">
                <a:latin typeface="华文新魏" panose="02010800040101010101" pitchFamily="2" charset="-122"/>
                <a:ea typeface="华文新魏" panose="02010800040101010101" pitchFamily="2" charset="-122"/>
              </a:rPr>
              <a:t>、人类劳动的一种形式</a:t>
            </a:r>
            <a:r>
              <a:rPr lang="en-US" altLang="zh-CN"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精神劳动及其成果</a:t>
            </a:r>
            <a:r>
              <a:rPr lang="en-US" altLang="zh-CN"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精神财富。</a:t>
            </a:r>
            <a:br>
              <a:rPr lang="zh-CN" altLang="en-US" sz="2400">
                <a:latin typeface="华文新魏" panose="02010800040101010101" pitchFamily="2" charset="-122"/>
                <a:ea typeface="华文新魏" panose="02010800040101010101" pitchFamily="2" charset="-122"/>
              </a:rPr>
            </a:br>
            <a:r>
              <a:rPr lang="en-US" altLang="zh-CN" sz="2400">
                <a:latin typeface="华文新魏" panose="02010800040101010101" pitchFamily="2" charset="-122"/>
                <a:ea typeface="华文新魏" panose="02010800040101010101" pitchFamily="2" charset="-122"/>
              </a:rPr>
              <a:t>3</a:t>
            </a:r>
            <a:r>
              <a:rPr lang="zh-CN" altLang="en-US" sz="2400">
                <a:latin typeface="华文新魏" panose="02010800040101010101" pitchFamily="2" charset="-122"/>
                <a:ea typeface="华文新魏" panose="02010800040101010101" pitchFamily="2" charset="-122"/>
              </a:rPr>
              <a:t>、一种间接形态即知识形态的生产力。</a:t>
            </a:r>
            <a:br>
              <a:rPr lang="zh-CN" altLang="en-US" sz="2400">
                <a:latin typeface="华文新魏" panose="02010800040101010101" pitchFamily="2" charset="-122"/>
                <a:ea typeface="华文新魏" panose="02010800040101010101" pitchFamily="2" charset="-122"/>
              </a:rPr>
            </a:br>
            <a:r>
              <a:rPr lang="en-US" altLang="zh-CN" sz="2400">
                <a:latin typeface="华文新魏" panose="02010800040101010101" pitchFamily="2" charset="-122"/>
                <a:ea typeface="华文新魏" panose="02010800040101010101" pitchFamily="2" charset="-122"/>
              </a:rPr>
              <a:t>4</a:t>
            </a:r>
            <a:r>
              <a:rPr lang="zh-CN" altLang="en-US" sz="2400">
                <a:latin typeface="华文新魏" panose="02010800040101010101" pitchFamily="2" charset="-122"/>
                <a:ea typeface="华文新魏" panose="02010800040101010101" pitchFamily="2" charset="-122"/>
              </a:rPr>
              <a:t>、一种特殊的即中立的、客观的社会意识形式。</a:t>
            </a:r>
            <a:br>
              <a:rPr lang="zh-CN" altLang="en-US" sz="2400">
                <a:latin typeface="华文新魏" panose="02010800040101010101" pitchFamily="2" charset="-122"/>
                <a:ea typeface="华文新魏" panose="02010800040101010101" pitchFamily="2" charset="-122"/>
              </a:rPr>
            </a:br>
            <a:endParaRPr lang="zh-CN" altLang="en-US" sz="2400">
              <a:latin typeface="华文新魏" panose="02010800040101010101" pitchFamily="2" charset="-122"/>
              <a:ea typeface="华文新魏" panose="02010800040101010101" pitchFamily="2" charset="-122"/>
            </a:endParaRPr>
          </a:p>
        </p:txBody>
      </p:sp>
      <p:cxnSp>
        <p:nvCxnSpPr>
          <p:cNvPr id="25" name="直接连接符 24"/>
          <p:cNvCxnSpPr/>
          <p:nvPr/>
        </p:nvCxnSpPr>
        <p:spPr>
          <a:xfrm>
            <a:off x="1536700" y="1519238"/>
            <a:ext cx="286226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6085" name="图片 7"/>
          <p:cNvPicPr>
            <a:picLocks noChangeAspect="1"/>
          </p:cNvPicPr>
          <p:nvPr/>
        </p:nvPicPr>
        <p:blipFill>
          <a:blip r:embed="rId3"/>
          <a:srcRect/>
          <a:stretch>
            <a:fillRect/>
          </a:stretch>
        </p:blipFill>
        <p:spPr bwMode="auto">
          <a:xfrm>
            <a:off x="671513" y="6699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图片 8"/>
          <p:cNvPicPr>
            <a:picLocks noChangeAspect="1"/>
          </p:cNvPicPr>
          <p:nvPr/>
        </p:nvPicPr>
        <p:blipFill>
          <a:blip r:embed="rId2"/>
          <a:srcRect/>
          <a:stretch>
            <a:fillRect/>
          </a:stretch>
        </p:blipFill>
        <p:spPr bwMode="auto">
          <a:xfrm>
            <a:off x="6894513" y="2149475"/>
            <a:ext cx="993775" cy="1281113"/>
          </a:xfrm>
          <a:prstGeom prst="rect">
            <a:avLst/>
          </a:prstGeom>
          <a:noFill/>
          <a:ln w="9525">
            <a:noFill/>
            <a:miter lim="800000"/>
            <a:headEnd/>
            <a:tailEnd/>
          </a:ln>
        </p:spPr>
      </p:pic>
      <p:sp>
        <p:nvSpPr>
          <p:cNvPr id="22" name="矩形 21"/>
          <p:cNvSpPr/>
          <p:nvPr/>
        </p:nvSpPr>
        <p:spPr>
          <a:xfrm>
            <a:off x="2039938" y="847725"/>
            <a:ext cx="5848350" cy="25781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23" name="文本框 22"/>
          <p:cNvSpPr txBox="1"/>
          <p:nvPr/>
        </p:nvSpPr>
        <p:spPr>
          <a:xfrm>
            <a:off x="2212975" y="1538288"/>
            <a:ext cx="4891088" cy="1446212"/>
          </a:xfrm>
          <a:prstGeom prst="rect">
            <a:avLst/>
          </a:prstGeom>
          <a:noFill/>
        </p:spPr>
        <p:txBody>
          <a:bodyPr>
            <a:spAutoFit/>
          </a:bodyPr>
          <a:lstStyle/>
          <a:p>
            <a:pPr algn="ctr" fontAlgn="auto">
              <a:spcBef>
                <a:spcPts val="0"/>
              </a:spcBef>
              <a:spcAft>
                <a:spcPts val="0"/>
              </a:spcAft>
              <a:defRPr/>
            </a:pPr>
            <a:r>
              <a:rPr lang="zh-CN" altLang="en-US" sz="4400" kern="0" dirty="0">
                <a:latin typeface="Tahoma" panose="020B0604030504040204"/>
                <a:ea typeface="宋体" panose="02010600030101010101" pitchFamily="2" charset="-122"/>
                <a:cs typeface="+mj-cs"/>
              </a:rPr>
              <a:t>第二节  </a:t>
            </a:r>
            <a:endParaRPr lang="en-US" altLang="zh-CN" sz="4400" kern="0" dirty="0">
              <a:latin typeface="Tahoma" panose="020B0604030504040204"/>
              <a:ea typeface="宋体" panose="02010600030101010101" pitchFamily="2" charset="-122"/>
              <a:cs typeface="+mj-cs"/>
            </a:endParaRPr>
          </a:p>
          <a:p>
            <a:pPr algn="ctr" fontAlgn="auto">
              <a:spcBef>
                <a:spcPts val="0"/>
              </a:spcBef>
              <a:spcAft>
                <a:spcPts val="0"/>
              </a:spcAft>
              <a:defRPr/>
            </a:pPr>
            <a:r>
              <a:rPr lang="zh-CN" altLang="en-US" sz="4400" kern="0" dirty="0">
                <a:latin typeface="Tahoma" panose="020B0604030504040204"/>
                <a:ea typeface="宋体" panose="02010600030101010101" pitchFamily="2" charset="-122"/>
                <a:cs typeface="+mj-cs"/>
              </a:rPr>
              <a:t>科学技术的效应</a:t>
            </a:r>
            <a:endParaRPr lang="zh-CN" altLang="en-US" sz="3600" dirty="0">
              <a:latin typeface="+mn-lt"/>
              <a:ea typeface="+mn-ea"/>
            </a:endParaRPr>
          </a:p>
        </p:txBody>
      </p:sp>
      <p:cxnSp>
        <p:nvCxnSpPr>
          <p:cNvPr id="25" name="直接连接符 24"/>
          <p:cNvCxnSpPr/>
          <p:nvPr/>
        </p:nvCxnSpPr>
        <p:spPr>
          <a:xfrm>
            <a:off x="4062413" y="2303463"/>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7109" name="图片 7"/>
          <p:cNvPicPr>
            <a:picLocks noChangeAspect="1"/>
          </p:cNvPicPr>
          <p:nvPr/>
        </p:nvPicPr>
        <p:blipFill>
          <a:blip r:embed="rId3"/>
          <a:srcRect/>
          <a:stretch>
            <a:fillRect/>
          </a:stretch>
        </p:blipFill>
        <p:spPr bwMode="auto">
          <a:xfrm>
            <a:off x="2039938"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10196"/>
          </a:schemeClr>
        </a:solidFill>
        <a:effectLst/>
      </p:bgPr>
    </p:bg>
    <p:spTree>
      <p:nvGrpSpPr>
        <p:cNvPr id="1" name=""/>
        <p:cNvGrpSpPr/>
        <p:nvPr/>
      </p:nvGrpSpPr>
      <p:grpSpPr>
        <a:xfrm>
          <a:off x="0" y="0"/>
          <a:ext cx="0" cy="0"/>
          <a:chOff x="0" y="0"/>
          <a:chExt cx="0" cy="0"/>
        </a:xfrm>
      </p:grpSpPr>
      <p:pic>
        <p:nvPicPr>
          <p:cNvPr id="7170" name="图片 8"/>
          <p:cNvPicPr>
            <a:picLocks noChangeAspect="1"/>
          </p:cNvPicPr>
          <p:nvPr/>
        </p:nvPicPr>
        <p:blipFill>
          <a:blip r:embed="rId2"/>
          <a:srcRect/>
          <a:stretch>
            <a:fillRect/>
          </a:stretch>
        </p:blipFill>
        <p:spPr bwMode="auto">
          <a:xfrm>
            <a:off x="7175500" y="3014663"/>
            <a:ext cx="993775" cy="1281112"/>
          </a:xfrm>
          <a:prstGeom prst="rect">
            <a:avLst/>
          </a:prstGeom>
          <a:noFill/>
          <a:ln w="9525">
            <a:noFill/>
            <a:miter lim="800000"/>
            <a:headEnd/>
            <a:tailEnd/>
          </a:ln>
        </p:spPr>
      </p:pic>
      <p:sp>
        <p:nvSpPr>
          <p:cNvPr id="22" name="矩形 21"/>
          <p:cNvSpPr/>
          <p:nvPr/>
        </p:nvSpPr>
        <p:spPr>
          <a:xfrm>
            <a:off x="1316038" y="847725"/>
            <a:ext cx="6853237" cy="3448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7172" name="文本框 22"/>
          <p:cNvSpPr txBox="1">
            <a:spLocks noChangeArrowheads="1"/>
          </p:cNvSpPr>
          <p:nvPr/>
        </p:nvSpPr>
        <p:spPr bwMode="auto">
          <a:xfrm>
            <a:off x="2160588" y="1152525"/>
            <a:ext cx="5286375" cy="645160"/>
          </a:xfrm>
          <a:prstGeom prst="rect">
            <a:avLst/>
          </a:prstGeom>
          <a:noFill/>
          <a:ln w="9525">
            <a:noFill/>
            <a:miter lim="800000"/>
          </a:ln>
        </p:spPr>
        <p:txBody>
          <a:bodyPr>
            <a:spAutoFit/>
          </a:bodyPr>
          <a:lstStyle/>
          <a:p>
            <a:pPr algn="ctr"/>
            <a:r>
              <a:rPr lang="zh-CN" altLang="en-US" sz="3600" b="1">
                <a:latin typeface="黑体" panose="02010609060101010101" pitchFamily="49" charset="-122"/>
                <a:ea typeface="黑体" panose="02010609060101010101" pitchFamily="49" charset="-122"/>
              </a:rPr>
              <a:t>绪论 什么是自然辩证法</a:t>
            </a:r>
            <a:endParaRPr lang="zh-CN" altLang="en-US" sz="3600">
              <a:latin typeface="黑体" panose="02010609060101010101" pitchFamily="49" charset="-122"/>
              <a:ea typeface="黑体" panose="02010609060101010101" pitchFamily="49" charset="-122"/>
            </a:endParaRPr>
          </a:p>
        </p:txBody>
      </p:sp>
      <p:cxnSp>
        <p:nvCxnSpPr>
          <p:cNvPr id="25" name="直接连接符 24"/>
          <p:cNvCxnSpPr/>
          <p:nvPr/>
        </p:nvCxnSpPr>
        <p:spPr>
          <a:xfrm>
            <a:off x="4062413" y="2303463"/>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矩形 41"/>
          <p:cNvSpPr>
            <a:spLocks noChangeArrowheads="1"/>
          </p:cNvSpPr>
          <p:nvPr/>
        </p:nvSpPr>
        <p:spPr bwMode="auto">
          <a:xfrm>
            <a:off x="1460500" y="2326005"/>
            <a:ext cx="6534150" cy="1014730"/>
          </a:xfrm>
          <a:prstGeom prst="rect">
            <a:avLst/>
          </a:prstGeom>
          <a:noFill/>
          <a:ln>
            <a:noFill/>
          </a:ln>
        </p:spPr>
        <p:txBody>
          <a:bodyPr wrap="square">
            <a:spAutoFit/>
          </a:bodyPr>
          <a:lstStyle/>
          <a:p>
            <a:pPr algn="ctr" fontAlgn="auto">
              <a:lnSpc>
                <a:spcPct val="150000"/>
              </a:lnSpc>
              <a:spcBef>
                <a:spcPts val="0"/>
              </a:spcBef>
              <a:spcAft>
                <a:spcPts val="0"/>
              </a:spcAft>
              <a:defRPr/>
            </a:pPr>
            <a:r>
              <a:rPr lang="en-US" altLang="zh-CN" sz="2000" kern="0" dirty="0">
                <a:latin typeface="Tahoma" panose="020B0604030504040204"/>
                <a:ea typeface="仿宋_GB2312" pitchFamily="49" charset="-122"/>
                <a:cs typeface="+mj-cs"/>
              </a:rPr>
              <a:t>     </a:t>
            </a:r>
            <a:r>
              <a:rPr lang="zh-CN" altLang="en-US" sz="2000" kern="0" dirty="0">
                <a:latin typeface="Tahoma" panose="020B0604030504040204"/>
                <a:ea typeface="仿宋_GB2312" pitchFamily="49" charset="-122"/>
                <a:cs typeface="+mj-cs"/>
              </a:rPr>
              <a:t>用马克思主义哲学的观点和立场研究自然界和自然科学发展的普遍规律的理论或学科</a:t>
            </a:r>
            <a:r>
              <a:rPr lang="zh-CN" altLang="en-US" sz="2000" kern="0" dirty="0">
                <a:latin typeface="Times New Roman" panose="02020603050405020304" pitchFamily="18" charset="0"/>
                <a:ea typeface="仿宋_GB2312" pitchFamily="49" charset="-122"/>
                <a:cs typeface="+mj-cs"/>
              </a:rPr>
              <a:t>（</a:t>
            </a:r>
            <a:r>
              <a:rPr lang="en-US" altLang="zh-CN" sz="2000" kern="0" dirty="0">
                <a:latin typeface="Times New Roman" panose="02020603050405020304" pitchFamily="18" charset="0"/>
                <a:ea typeface="仿宋_GB2312" pitchFamily="49" charset="-122"/>
                <a:cs typeface="+mj-cs"/>
              </a:rPr>
              <a:t>dialectics  of  nature</a:t>
            </a:r>
            <a:r>
              <a:rPr lang="zh-CN" altLang="en-US" sz="2000" kern="0" dirty="0">
                <a:latin typeface="Tahoma" panose="020B0604030504040204"/>
                <a:ea typeface="仿宋_GB2312" pitchFamily="49" charset="-122"/>
                <a:cs typeface="+mj-cs"/>
              </a:rPr>
              <a:t>）。</a:t>
            </a:r>
            <a:endParaRPr lang="en-US" altLang="zh-CN" sz="2000" dirty="0">
              <a:latin typeface="+mn-ea"/>
              <a:ea typeface="+mn-ea"/>
            </a:endParaRPr>
          </a:p>
        </p:txBody>
      </p:sp>
      <p:pic>
        <p:nvPicPr>
          <p:cNvPr id="7175" name="图片 7"/>
          <p:cNvPicPr>
            <a:picLocks noChangeAspect="1"/>
          </p:cNvPicPr>
          <p:nvPr/>
        </p:nvPicPr>
        <p:blipFill>
          <a:blip r:embed="rId3"/>
          <a:srcRect/>
          <a:stretch>
            <a:fillRect/>
          </a:stretch>
        </p:blipFill>
        <p:spPr bwMode="auto">
          <a:xfrm>
            <a:off x="1316038"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a:off x="2547938" y="1647825"/>
            <a:ext cx="0" cy="223996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8130" name="图片 23"/>
          <p:cNvPicPr>
            <a:picLocks noChangeAspect="1"/>
          </p:cNvPicPr>
          <p:nvPr/>
        </p:nvPicPr>
        <p:blipFill>
          <a:blip r:embed="rId3"/>
          <a:srcRect/>
          <a:stretch>
            <a:fillRect/>
          </a:stretch>
        </p:blipFill>
        <p:spPr bwMode="auto">
          <a:xfrm>
            <a:off x="7010400" y="-7938"/>
            <a:ext cx="2133600" cy="2690813"/>
          </a:xfrm>
          <a:prstGeom prst="rect">
            <a:avLst/>
          </a:prstGeom>
          <a:noFill/>
          <a:ln w="9525">
            <a:noFill/>
            <a:miter lim="800000"/>
            <a:headEnd/>
            <a:tailEnd/>
          </a:ln>
        </p:spPr>
      </p:pic>
      <p:pic>
        <p:nvPicPr>
          <p:cNvPr id="48131" name="图片 24"/>
          <p:cNvPicPr>
            <a:picLocks noChangeAspect="1"/>
          </p:cNvPicPr>
          <p:nvPr/>
        </p:nvPicPr>
        <p:blipFill>
          <a:blip r:embed="rId4"/>
          <a:srcRect/>
          <a:stretch>
            <a:fillRect/>
          </a:stretch>
        </p:blipFill>
        <p:spPr bwMode="auto">
          <a:xfrm>
            <a:off x="-6350" y="2241550"/>
            <a:ext cx="2319338" cy="2925763"/>
          </a:xfrm>
          <a:prstGeom prst="rect">
            <a:avLst/>
          </a:prstGeom>
          <a:noFill/>
          <a:ln w="9525">
            <a:noFill/>
            <a:miter lim="800000"/>
            <a:headEnd/>
            <a:tailEnd/>
          </a:ln>
        </p:spPr>
      </p:pic>
      <p:sp>
        <p:nvSpPr>
          <p:cNvPr id="48132" name="文本框 26"/>
          <p:cNvSpPr txBox="1">
            <a:spLocks noChangeArrowheads="1"/>
          </p:cNvSpPr>
          <p:nvPr/>
        </p:nvSpPr>
        <p:spPr bwMode="auto">
          <a:xfrm>
            <a:off x="2636838" y="1582738"/>
            <a:ext cx="4527550" cy="2900362"/>
          </a:xfrm>
          <a:prstGeom prst="rect">
            <a:avLst/>
          </a:prstGeom>
          <a:noFill/>
          <a:ln w="9525">
            <a:noFill/>
            <a:miter lim="800000"/>
          </a:ln>
        </p:spPr>
        <p:txBody>
          <a:bodyPr>
            <a:spAutoFit/>
          </a:bodyPr>
          <a:lstStyle/>
          <a:p>
            <a:pPr>
              <a:lnSpc>
                <a:spcPct val="150000"/>
              </a:lnSpc>
              <a:buFont typeface="Wingdings" panose="05000000000000000000" pitchFamily="2" charset="2"/>
              <a:buNone/>
            </a:pPr>
            <a:r>
              <a:rPr lang="en-US" altLang="zh-CN" sz="2000">
                <a:latin typeface="Times New Roman" panose="02020603050405020304" pitchFamily="18" charset="0"/>
                <a:ea typeface="仿宋_GB2312"/>
                <a:cs typeface="仿宋_GB2312"/>
              </a:rPr>
              <a:t>1</a:t>
            </a:r>
            <a:r>
              <a:rPr lang="zh-CN" altLang="en-US" sz="2000">
                <a:latin typeface="Times New Roman" panose="02020603050405020304" pitchFamily="18" charset="0"/>
                <a:ea typeface="仿宋_GB2312"/>
                <a:cs typeface="仿宋_GB2312"/>
              </a:rPr>
              <a:t>、经济功能：科技是（第一）生产力</a:t>
            </a:r>
            <a:br>
              <a:rPr lang="zh-CN" altLang="en-US" sz="2000">
                <a:latin typeface="Times New Roman" panose="02020603050405020304" pitchFamily="18" charset="0"/>
                <a:ea typeface="仿宋_GB2312"/>
                <a:cs typeface="仿宋_GB2312"/>
              </a:rPr>
            </a:br>
            <a:r>
              <a:rPr lang="en-US" altLang="zh-CN" sz="2000">
                <a:latin typeface="Times New Roman" panose="02020603050405020304" pitchFamily="18" charset="0"/>
                <a:ea typeface="仿宋_GB2312"/>
                <a:cs typeface="仿宋_GB2312"/>
              </a:rPr>
              <a:t>2</a:t>
            </a:r>
            <a:r>
              <a:rPr lang="zh-CN" altLang="en-US" sz="2000">
                <a:latin typeface="Times New Roman" panose="02020603050405020304" pitchFamily="18" charset="0"/>
                <a:ea typeface="仿宋_GB2312"/>
                <a:cs typeface="仿宋_GB2312"/>
              </a:rPr>
              <a:t>、</a:t>
            </a:r>
            <a:r>
              <a:rPr lang="zh-CN" altLang="en-US" sz="2000">
                <a:ea typeface="仿宋_GB2312"/>
                <a:cs typeface="仿宋_GB2312"/>
              </a:rPr>
              <a:t>社会文化功能</a:t>
            </a:r>
            <a:br>
              <a:rPr lang="zh-CN" altLang="en-US" sz="2000">
                <a:ea typeface="仿宋_GB2312"/>
                <a:cs typeface="仿宋_GB2312"/>
              </a:rPr>
            </a:br>
            <a:r>
              <a:rPr lang="zh-CN" altLang="en-US" sz="2400">
                <a:ea typeface="仿宋_GB2312"/>
                <a:cs typeface="仿宋_GB2312"/>
              </a:rPr>
              <a:t> </a:t>
            </a:r>
            <a:r>
              <a:rPr lang="zh-CN" altLang="en-US" sz="2000">
                <a:ea typeface="楷体_GB2312"/>
                <a:cs typeface="楷体_GB2312"/>
              </a:rPr>
              <a:t>①科学与思想观念的进步和解放。</a:t>
            </a:r>
            <a:br>
              <a:rPr lang="zh-CN" altLang="en-US" sz="2000">
                <a:ea typeface="楷体_GB2312"/>
                <a:cs typeface="楷体_GB2312"/>
              </a:rPr>
            </a:br>
            <a:r>
              <a:rPr lang="zh-CN" altLang="en-US" sz="2000">
                <a:ea typeface="楷体_GB2312"/>
                <a:cs typeface="楷体_GB2312"/>
              </a:rPr>
              <a:t> ②科学精神与社会进步。</a:t>
            </a:r>
            <a:br>
              <a:rPr lang="zh-CN" altLang="en-US" sz="2000">
                <a:ea typeface="楷体_GB2312"/>
                <a:cs typeface="楷体_GB2312"/>
              </a:rPr>
            </a:br>
            <a:r>
              <a:rPr lang="zh-CN" altLang="en-US" sz="2000">
                <a:ea typeface="楷体_GB2312"/>
                <a:cs typeface="楷体_GB2312"/>
              </a:rPr>
              <a:t> ③科学与管理。 </a:t>
            </a:r>
            <a:br>
              <a:rPr lang="zh-CN" altLang="en-US" sz="2000">
                <a:ea typeface="楷体_GB2312"/>
                <a:cs typeface="楷体_GB2312"/>
              </a:rPr>
            </a:br>
            <a:r>
              <a:rPr lang="zh-CN" altLang="en-US" sz="2000">
                <a:ea typeface="楷体_GB2312"/>
                <a:cs typeface="楷体_GB2312"/>
              </a:rPr>
              <a:t> ④科学方法的价值和意义。</a:t>
            </a:r>
            <a:endParaRPr lang="zh-CN" altLang="en-US" sz="2400">
              <a:solidFill>
                <a:schemeClr val="tx2"/>
              </a:solidFill>
              <a:ea typeface="仿宋_GB2312"/>
              <a:cs typeface="仿宋_GB2312"/>
            </a:endParaRPr>
          </a:p>
        </p:txBody>
      </p:sp>
      <p:sp>
        <p:nvSpPr>
          <p:cNvPr id="9" name="文本框 8"/>
          <p:cNvSpPr txBox="1"/>
          <p:nvPr/>
        </p:nvSpPr>
        <p:spPr>
          <a:xfrm>
            <a:off x="292100" y="377825"/>
            <a:ext cx="6410325" cy="708025"/>
          </a:xfrm>
          <a:prstGeom prst="rect">
            <a:avLst/>
          </a:prstGeom>
          <a:noFill/>
        </p:spPr>
        <p:txBody>
          <a:bodyPr>
            <a:spAutoFit/>
          </a:bodyPr>
          <a:lstStyle/>
          <a:p>
            <a:pPr fontAlgn="auto">
              <a:spcBef>
                <a:spcPts val="0"/>
              </a:spcBef>
              <a:spcAft>
                <a:spcPts val="0"/>
              </a:spcAft>
              <a:defRPr/>
            </a:pPr>
            <a:r>
              <a:rPr lang="zh-CN" altLang="en-US" sz="4000" dirty="0">
                <a:latin typeface="+mn-lt"/>
                <a:ea typeface="+mn-ea"/>
              </a:rPr>
              <a:t>一、科学技术的价值与功能</a:t>
            </a:r>
            <a:endParaRPr lang="zh-CN" altLang="en-US" sz="1350" dirty="0">
              <a:latin typeface="+mn-lt"/>
              <a:ea typeface="+mn-ea"/>
            </a:endParaRPr>
          </a:p>
        </p:txBody>
      </p:sp>
    </p:spTree>
  </p:cSld>
  <p:clrMapOvr>
    <a:masterClrMapping/>
  </p:clrMapOvr>
  <p:transition spd="med" advTm="1000">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50178" name="Rectangle 4"/>
          <p:cNvSpPr txBox="1">
            <a:spLocks noChangeArrowheads="1"/>
          </p:cNvSpPr>
          <p:nvPr/>
        </p:nvSpPr>
        <p:spPr bwMode="auto">
          <a:xfrm>
            <a:off x="890588" y="552450"/>
            <a:ext cx="7158037" cy="3021013"/>
          </a:xfrm>
          <a:prstGeom prst="rect">
            <a:avLst/>
          </a:prstGeom>
          <a:noFill/>
          <a:ln w="9525">
            <a:noFill/>
            <a:miter lim="800000"/>
          </a:ln>
        </p:spPr>
        <p:txBody>
          <a:bodyPr/>
          <a:lstStyle/>
          <a:p>
            <a:pPr>
              <a:lnSpc>
                <a:spcPct val="90000"/>
              </a:lnSpc>
            </a:pPr>
            <a:r>
              <a:rPr lang="zh-CN" altLang="en-US" sz="3600">
                <a:solidFill>
                  <a:schemeClr val="accent1"/>
                </a:solidFill>
                <a:ea typeface="黑体" panose="02010609060101010101" pitchFamily="49" charset="-122"/>
              </a:rPr>
              <a:t>二、科学技术的局限性和负面效应</a:t>
            </a:r>
            <a:r>
              <a:rPr lang="zh-CN" altLang="en-US" sz="3300" b="1">
                <a:solidFill>
                  <a:srgbClr val="CC3300"/>
                </a:solidFill>
                <a:ea typeface="楷体_GB2312"/>
                <a:cs typeface="楷体_GB2312"/>
              </a:rPr>
              <a:t/>
            </a:r>
            <a:br>
              <a:rPr lang="zh-CN" altLang="en-US" sz="3300" b="1">
                <a:solidFill>
                  <a:srgbClr val="CC3300"/>
                </a:solidFill>
                <a:ea typeface="楷体_GB2312"/>
                <a:cs typeface="楷体_GB2312"/>
              </a:rPr>
            </a:br>
            <a:endParaRPr lang="en-US" altLang="zh-CN" sz="3300" b="1">
              <a:solidFill>
                <a:srgbClr val="CC3300"/>
              </a:solidFill>
              <a:ea typeface="楷体_GB2312"/>
              <a:cs typeface="楷体_GB2312"/>
            </a:endParaRPr>
          </a:p>
          <a:p>
            <a:pPr>
              <a:lnSpc>
                <a:spcPct val="90000"/>
              </a:lnSpc>
            </a:pPr>
            <a:r>
              <a:rPr lang="zh-CN" altLang="en-US" sz="3300" b="1">
                <a:solidFill>
                  <a:srgbClr val="CC3300"/>
                </a:solidFill>
                <a:ea typeface="楷体_GB2312"/>
                <a:cs typeface="楷体_GB2312"/>
              </a:rPr>
              <a:t/>
            </a:r>
            <a:br>
              <a:rPr lang="zh-CN" altLang="en-US" sz="3300" b="1">
                <a:solidFill>
                  <a:srgbClr val="CC3300"/>
                </a:solidFill>
                <a:ea typeface="楷体_GB2312"/>
                <a:cs typeface="楷体_GB2312"/>
              </a:rPr>
            </a:br>
            <a:r>
              <a:rPr lang="en-US" altLang="zh-CN" sz="2800">
                <a:latin typeface="华文新魏" panose="02010800040101010101" pitchFamily="2" charset="-122"/>
                <a:ea typeface="华文新魏" panose="02010800040101010101" pitchFamily="2" charset="-122"/>
              </a:rPr>
              <a:t>1</a:t>
            </a:r>
            <a:r>
              <a:rPr lang="zh-CN" altLang="en-US" sz="2800">
                <a:latin typeface="华文新魏" panose="02010800040101010101" pitchFamily="2" charset="-122"/>
                <a:ea typeface="华文新魏" panose="02010800040101010101" pitchFamily="2" charset="-122"/>
              </a:rPr>
              <a:t>、技术在造福于人类的同时也给人类造成了一些损害（如食品安全、环境污染、水土流失等）。</a:t>
            </a:r>
            <a:endParaRPr lang="en-US" altLang="zh-CN" sz="2800">
              <a:latin typeface="华文新魏" panose="02010800040101010101" pitchFamily="2" charset="-122"/>
              <a:ea typeface="华文新魏" panose="02010800040101010101" pitchFamily="2" charset="-122"/>
            </a:endParaRPr>
          </a:p>
          <a:p>
            <a:pPr>
              <a:lnSpc>
                <a:spcPct val="90000"/>
              </a:lnSpc>
            </a:pPr>
            <a:r>
              <a:rPr lang="en-US" altLang="zh-CN" sz="2800">
                <a:latin typeface="华文新魏" panose="02010800040101010101" pitchFamily="2" charset="-122"/>
                <a:ea typeface="华文新魏" panose="02010800040101010101" pitchFamily="2" charset="-122"/>
              </a:rPr>
              <a:t>2</a:t>
            </a:r>
            <a:r>
              <a:rPr lang="zh-CN" altLang="en-US" sz="2800">
                <a:latin typeface="华文新魏" panose="02010800040101010101" pitchFamily="2" charset="-122"/>
                <a:ea typeface="华文新魏" panose="02010800040101010101" pitchFamily="2" charset="-122"/>
              </a:rPr>
              <a:t>、科技在极大地增强了人的体力和智力的同时也使人的能力（体力乃至智力）和心灵受到了一定的损害。</a:t>
            </a:r>
            <a:endParaRPr lang="zh-CN" altLang="en-US" sz="2700">
              <a:latin typeface="华文新魏" panose="02010800040101010101" pitchFamily="2" charset="-122"/>
              <a:ea typeface="华文新魏" panose="02010800040101010101" pitchFamily="2" charset="-122"/>
            </a:endParaRPr>
          </a:p>
        </p:txBody>
      </p:sp>
      <p:pic>
        <p:nvPicPr>
          <p:cNvPr id="50179"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285875" y="1266825"/>
            <a:ext cx="6662738" cy="2109788"/>
          </a:xfrm>
          <a:prstGeom prst="rect">
            <a:avLst/>
          </a:prstGeom>
          <a:solidFill>
            <a:schemeClr val="accent1">
              <a:lumMod val="50000"/>
            </a:schemeClr>
          </a:solidFill>
          <a:ln w="12700">
            <a:solidFill>
              <a:schemeClr val="tx1"/>
            </a:solid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zh-CN" altLang="en-US" sz="2800" dirty="0">
                <a:solidFill>
                  <a:schemeClr val="bg1"/>
                </a:solidFill>
                <a:latin typeface="华文新魏" panose="02010800040101010101" pitchFamily="2" charset="-122"/>
                <a:ea typeface="华文新魏" panose="02010800040101010101" pitchFamily="2" charset="-122"/>
              </a:rPr>
              <a:t>        爱默生说：人有车辆但失去了双足；有精致的钟表但失去了通过太阳准确判断时间的本领；笔记本和图书馆败坏了他的记忆和机智；科学知识腐蚀着他翻译自然之书的能力</a:t>
            </a:r>
            <a:r>
              <a:rPr lang="zh-CN" altLang="en-US" sz="2800" dirty="0">
                <a:solidFill>
                  <a:srgbClr val="009900"/>
                </a:solidFill>
              </a:rPr>
              <a:t>。</a:t>
            </a:r>
            <a:endParaRPr lang="zh-CN" altLang="en-US" sz="2700" dirty="0">
              <a:solidFill>
                <a:srgbClr val="009900"/>
              </a:solidFill>
              <a:latin typeface="Times New Roman" panose="02020603050405020304" pitchFamily="18" charset="0"/>
              <a:ea typeface="楷体_GB2312" pitchFamily="49" charset="-122"/>
            </a:endParaRPr>
          </a:p>
        </p:txBody>
      </p:sp>
      <p:pic>
        <p:nvPicPr>
          <p:cNvPr id="52227"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54274" name="Rectangle 4"/>
          <p:cNvSpPr txBox="1">
            <a:spLocks noChangeArrowheads="1"/>
          </p:cNvSpPr>
          <p:nvPr/>
        </p:nvSpPr>
        <p:spPr bwMode="auto">
          <a:xfrm>
            <a:off x="1082675" y="501650"/>
            <a:ext cx="7156450" cy="3340100"/>
          </a:xfrm>
          <a:prstGeom prst="rect">
            <a:avLst/>
          </a:prstGeom>
          <a:noFill/>
          <a:ln w="9525">
            <a:noFill/>
            <a:miter lim="800000"/>
          </a:ln>
        </p:spPr>
        <p:txBody>
          <a:bodyPr/>
          <a:lstStyle/>
          <a:p>
            <a:pPr>
              <a:lnSpc>
                <a:spcPct val="90000"/>
              </a:lnSpc>
            </a:pPr>
            <a:r>
              <a:rPr lang="en-US" altLang="zh-CN" sz="2800">
                <a:latin typeface="华文新魏" panose="02010800040101010101" pitchFamily="2" charset="-122"/>
                <a:ea typeface="华文新魏" panose="02010800040101010101" pitchFamily="2" charset="-122"/>
              </a:rPr>
              <a:t>3</a:t>
            </a:r>
            <a:r>
              <a:rPr lang="zh-CN" altLang="en-US" sz="2800">
                <a:latin typeface="华文新魏" panose="02010800040101010101" pitchFamily="2" charset="-122"/>
                <a:ea typeface="华文新魏" panose="02010800040101010101" pitchFamily="2" charset="-122"/>
              </a:rPr>
              <a:t>、科技的发展引发了一些令人困惑的伦理道德问题（人工受精、器官移植、安乐死、克隆人等）。</a:t>
            </a:r>
            <a:endParaRPr lang="en-US" altLang="zh-CN" sz="2800">
              <a:latin typeface="华文新魏" panose="02010800040101010101" pitchFamily="2" charset="-122"/>
              <a:ea typeface="华文新魏" panose="02010800040101010101" pitchFamily="2" charset="-122"/>
            </a:endParaRPr>
          </a:p>
          <a:p>
            <a:pPr>
              <a:lnSpc>
                <a:spcPct val="90000"/>
              </a:lnSpc>
            </a:pPr>
            <a:r>
              <a:rPr lang="zh-CN" altLang="en-US" sz="2800" b="1">
                <a:solidFill>
                  <a:srgbClr val="996633"/>
                </a:solidFill>
                <a:latin typeface="华文新魏" panose="02010800040101010101" pitchFamily="2" charset="-122"/>
                <a:ea typeface="华文新魏" panose="02010800040101010101" pitchFamily="2" charset="-122"/>
              </a:rPr>
              <a:t/>
            </a:r>
            <a:br>
              <a:rPr lang="zh-CN" altLang="en-US" sz="2800" b="1">
                <a:solidFill>
                  <a:srgbClr val="996633"/>
                </a:solidFill>
                <a:latin typeface="华文新魏" panose="02010800040101010101" pitchFamily="2" charset="-122"/>
                <a:ea typeface="华文新魏" panose="02010800040101010101" pitchFamily="2" charset="-122"/>
              </a:rPr>
            </a:br>
            <a:r>
              <a:rPr lang="en-US" altLang="zh-CN" sz="2800">
                <a:latin typeface="华文新魏" panose="02010800040101010101" pitchFamily="2" charset="-122"/>
                <a:ea typeface="华文新魏" panose="02010800040101010101" pitchFamily="2" charset="-122"/>
              </a:rPr>
              <a:t>4</a:t>
            </a:r>
            <a:r>
              <a:rPr lang="zh-CN" altLang="en-US" sz="2800">
                <a:latin typeface="华文新魏" panose="02010800040101010101" pitchFamily="2" charset="-122"/>
                <a:ea typeface="华文新魏" panose="02010800040101010101" pitchFamily="2" charset="-122"/>
              </a:rPr>
              <a:t>、将自然科学的思维模式</a:t>
            </a:r>
            <a:r>
              <a:rPr lang="en-US" altLang="zh-CN" sz="2800">
                <a:latin typeface="华文新魏" panose="02010800040101010101" pitchFamily="2" charset="-122"/>
                <a:ea typeface="华文新魏" panose="02010800040101010101" pitchFamily="2" charset="-122"/>
              </a:rPr>
              <a:t>——</a:t>
            </a:r>
            <a:r>
              <a:rPr lang="zh-CN" altLang="en-US" sz="2800" b="1">
                <a:solidFill>
                  <a:srgbClr val="009900"/>
                </a:solidFill>
                <a:latin typeface="华文新魏" panose="02010800040101010101" pitchFamily="2" charset="-122"/>
                <a:ea typeface="华文新魏" panose="02010800040101010101" pitchFamily="2" charset="-122"/>
              </a:rPr>
              <a:t>一元论</a:t>
            </a:r>
            <a:r>
              <a:rPr lang="zh-CN" altLang="en-US" sz="2800">
                <a:latin typeface="华文新魏" panose="02010800040101010101" pitchFamily="2" charset="-122"/>
                <a:ea typeface="华文新魏" panose="02010800040101010101" pitchFamily="2" charset="-122"/>
              </a:rPr>
              <a:t>（“真理只有一个”）扩展至整个社会，容易导致独断主义的盛行，可能有碍于建设一个以</a:t>
            </a:r>
            <a:r>
              <a:rPr lang="zh-CN" altLang="en-US" sz="2800" b="1">
                <a:solidFill>
                  <a:srgbClr val="009900"/>
                </a:solidFill>
                <a:latin typeface="华文新魏" panose="02010800040101010101" pitchFamily="2" charset="-122"/>
                <a:ea typeface="华文新魏" panose="02010800040101010101" pitchFamily="2" charset="-122"/>
              </a:rPr>
              <a:t>多元论</a:t>
            </a:r>
            <a:r>
              <a:rPr lang="zh-CN" altLang="en-US" sz="2800">
                <a:latin typeface="华文新魏" panose="02010800040101010101" pitchFamily="2" charset="-122"/>
                <a:ea typeface="华文新魏" panose="02010800040101010101" pitchFamily="2" charset="-122"/>
              </a:rPr>
              <a:t>为基础的自由、民主、宽容、和谐的现代社会。</a:t>
            </a:r>
            <a:endParaRPr lang="zh-CN" altLang="en-US" sz="2800">
              <a:solidFill>
                <a:srgbClr val="009900"/>
              </a:solidFill>
              <a:latin typeface="华文新魏" panose="02010800040101010101" pitchFamily="2" charset="-122"/>
              <a:ea typeface="华文新魏" panose="02010800040101010101" pitchFamily="2" charset="-122"/>
            </a:endParaRPr>
          </a:p>
        </p:txBody>
      </p:sp>
      <p:pic>
        <p:nvPicPr>
          <p:cNvPr id="54275"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56322" name="Rectangle 4"/>
          <p:cNvSpPr txBox="1">
            <a:spLocks noChangeArrowheads="1"/>
          </p:cNvSpPr>
          <p:nvPr/>
        </p:nvSpPr>
        <p:spPr bwMode="auto">
          <a:xfrm>
            <a:off x="1041400" y="1246188"/>
            <a:ext cx="6696075" cy="2967037"/>
          </a:xfrm>
          <a:prstGeom prst="rect">
            <a:avLst/>
          </a:prstGeom>
          <a:noFill/>
          <a:ln w="9525">
            <a:noFill/>
            <a:miter lim="800000"/>
          </a:ln>
        </p:spPr>
        <p:txBody>
          <a:bodyPr/>
          <a:lstStyle/>
          <a:p>
            <a:pPr>
              <a:lnSpc>
                <a:spcPct val="90000"/>
              </a:lnSpc>
            </a:pPr>
            <a:r>
              <a:rPr lang="en-US" altLang="zh-CN" sz="2800">
                <a:latin typeface="华文新魏" panose="02010800040101010101" pitchFamily="2" charset="-122"/>
                <a:ea typeface="华文新魏" panose="02010800040101010101" pitchFamily="2" charset="-122"/>
              </a:rPr>
              <a:t>5</a:t>
            </a:r>
            <a:r>
              <a:rPr lang="zh-CN" altLang="en-US" sz="2800">
                <a:latin typeface="华文新魏" panose="02010800040101010101" pitchFamily="2" charset="-122"/>
                <a:ea typeface="华文新魏" panose="02010800040101010101" pitchFamily="2" charset="-122"/>
              </a:rPr>
              <a:t>、科学技术不是万能的，不可能解决所有的问题。</a:t>
            </a:r>
            <a:r>
              <a:rPr lang="zh-CN" altLang="en-US" sz="2800" b="1">
                <a:solidFill>
                  <a:srgbClr val="009900"/>
                </a:solidFill>
                <a:latin typeface="华文新魏" panose="02010800040101010101" pitchFamily="2" charset="-122"/>
                <a:ea typeface="华文新魏" panose="02010800040101010101" pitchFamily="2" charset="-122"/>
              </a:rPr>
              <a:t>它只能解决经验问题而不能解决超经验问题</a:t>
            </a:r>
            <a:r>
              <a:rPr lang="zh-CN" altLang="en-US" sz="2800">
                <a:latin typeface="华文新魏" panose="02010800040101010101" pitchFamily="2" charset="-122"/>
                <a:ea typeface="华文新魏" panose="02010800040101010101" pitchFamily="2" charset="-122"/>
              </a:rPr>
              <a:t>。</a:t>
            </a:r>
            <a:br>
              <a:rPr lang="zh-CN" altLang="en-US" sz="2800">
                <a:latin typeface="华文新魏" panose="02010800040101010101" pitchFamily="2" charset="-122"/>
                <a:ea typeface="华文新魏" panose="02010800040101010101" pitchFamily="2" charset="-122"/>
              </a:rPr>
            </a:br>
            <a:endParaRPr lang="zh-CN" altLang="en-US" sz="2700">
              <a:solidFill>
                <a:srgbClr val="009900"/>
              </a:solidFill>
              <a:latin typeface="华文新魏" panose="02010800040101010101" pitchFamily="2" charset="-122"/>
              <a:ea typeface="华文新魏" panose="02010800040101010101" pitchFamily="2" charset="-122"/>
            </a:endParaRPr>
          </a:p>
        </p:txBody>
      </p:sp>
      <p:pic>
        <p:nvPicPr>
          <p:cNvPr id="56323"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图片 8"/>
          <p:cNvPicPr>
            <a:picLocks noChangeAspect="1"/>
          </p:cNvPicPr>
          <p:nvPr/>
        </p:nvPicPr>
        <p:blipFill>
          <a:blip r:embed="rId2"/>
          <a:srcRect/>
          <a:stretch>
            <a:fillRect/>
          </a:stretch>
        </p:blipFill>
        <p:spPr bwMode="auto">
          <a:xfrm>
            <a:off x="6894513" y="2366963"/>
            <a:ext cx="993775" cy="1281112"/>
          </a:xfrm>
          <a:prstGeom prst="rect">
            <a:avLst/>
          </a:prstGeom>
          <a:noFill/>
          <a:ln w="9525">
            <a:noFill/>
            <a:miter lim="800000"/>
            <a:headEnd/>
            <a:tailEnd/>
          </a:ln>
        </p:spPr>
      </p:pic>
      <p:sp>
        <p:nvSpPr>
          <p:cNvPr id="22" name="矩形 21"/>
          <p:cNvSpPr/>
          <p:nvPr/>
        </p:nvSpPr>
        <p:spPr>
          <a:xfrm>
            <a:off x="1557338" y="847725"/>
            <a:ext cx="6330950" cy="2813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23" name="文本框 22"/>
          <p:cNvSpPr txBox="1"/>
          <p:nvPr/>
        </p:nvSpPr>
        <p:spPr>
          <a:xfrm>
            <a:off x="2001838" y="1192213"/>
            <a:ext cx="4892675" cy="2124075"/>
          </a:xfrm>
          <a:prstGeom prst="rect">
            <a:avLst/>
          </a:prstGeom>
          <a:noFill/>
        </p:spPr>
        <p:txBody>
          <a:bodyPr>
            <a:spAutoFit/>
          </a:bodyPr>
          <a:lstStyle/>
          <a:p>
            <a:pPr algn="ctr" fontAlgn="auto">
              <a:spcBef>
                <a:spcPts val="0"/>
              </a:spcBef>
              <a:spcAft>
                <a:spcPts val="0"/>
              </a:spcAft>
              <a:defRPr/>
            </a:pPr>
            <a:r>
              <a:rPr lang="zh-CN" altLang="en-US" sz="4400" kern="0" dirty="0">
                <a:latin typeface="Tahoma" panose="020B0604030504040204"/>
                <a:ea typeface="宋体" panose="02010600030101010101" pitchFamily="2" charset="-122"/>
                <a:cs typeface="+mj-cs"/>
              </a:rPr>
              <a:t>第三节  </a:t>
            </a:r>
            <a:endParaRPr lang="en-US" altLang="zh-CN" sz="4400" kern="0" dirty="0">
              <a:latin typeface="Tahoma" panose="020B0604030504040204"/>
              <a:ea typeface="宋体" panose="02010600030101010101" pitchFamily="2" charset="-122"/>
              <a:cs typeface="+mj-cs"/>
            </a:endParaRPr>
          </a:p>
          <a:p>
            <a:pPr algn="ctr" fontAlgn="auto">
              <a:spcBef>
                <a:spcPts val="0"/>
              </a:spcBef>
              <a:spcAft>
                <a:spcPts val="0"/>
              </a:spcAft>
              <a:defRPr/>
            </a:pPr>
            <a:r>
              <a:rPr lang="zh-CN" altLang="en-US" sz="4400" kern="0" dirty="0">
                <a:latin typeface="Tahoma" panose="020B0604030504040204"/>
                <a:ea typeface="宋体" panose="02010600030101010101" pitchFamily="2" charset="-122"/>
                <a:cs typeface="+mj-cs"/>
              </a:rPr>
              <a:t>科学技术发展的动力或条件</a:t>
            </a:r>
            <a:endParaRPr lang="zh-CN" altLang="en-US" sz="3600" dirty="0">
              <a:latin typeface="+mn-lt"/>
              <a:ea typeface="+mn-ea"/>
            </a:endParaRPr>
          </a:p>
        </p:txBody>
      </p:sp>
      <p:cxnSp>
        <p:nvCxnSpPr>
          <p:cNvPr id="25" name="直接连接符 24"/>
          <p:cNvCxnSpPr/>
          <p:nvPr/>
        </p:nvCxnSpPr>
        <p:spPr>
          <a:xfrm>
            <a:off x="3567113" y="1931988"/>
            <a:ext cx="186848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8373" name="图片 7"/>
          <p:cNvPicPr>
            <a:picLocks noChangeAspect="1"/>
          </p:cNvPicPr>
          <p:nvPr/>
        </p:nvPicPr>
        <p:blipFill>
          <a:blip r:embed="rId3"/>
          <a:srcRect/>
          <a:stretch>
            <a:fillRect/>
          </a:stretch>
        </p:blipFill>
        <p:spPr bwMode="auto">
          <a:xfrm>
            <a:off x="1557338"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36"/>
          <p:cNvSpPr/>
          <p:nvPr/>
        </p:nvSpPr>
        <p:spPr>
          <a:xfrm>
            <a:off x="3878263" y="1122363"/>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latin typeface="+mj-ea"/>
              <a:ea typeface="+mj-ea"/>
            </a:endParaRPr>
          </a:p>
        </p:txBody>
      </p:sp>
      <p:sp>
        <p:nvSpPr>
          <p:cNvPr id="8" name="等腰三角形 36"/>
          <p:cNvSpPr/>
          <p:nvPr/>
        </p:nvSpPr>
        <p:spPr>
          <a:xfrm rot="7176392">
            <a:off x="4723606" y="2607469"/>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latin typeface="+mj-ea"/>
              <a:ea typeface="+mj-ea"/>
            </a:endParaRPr>
          </a:p>
        </p:txBody>
      </p:sp>
      <p:sp>
        <p:nvSpPr>
          <p:cNvPr id="9" name="等腰三角形 36"/>
          <p:cNvSpPr/>
          <p:nvPr/>
        </p:nvSpPr>
        <p:spPr>
          <a:xfrm rot="14423608" flipH="1">
            <a:off x="2982119" y="2624932"/>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accent1"/>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latin typeface="+mj-ea"/>
              <a:ea typeface="+mj-ea"/>
            </a:endParaRPr>
          </a:p>
        </p:txBody>
      </p:sp>
      <p:sp>
        <p:nvSpPr>
          <p:cNvPr id="10" name="TextBox 9"/>
          <p:cNvSpPr txBox="1"/>
          <p:nvPr/>
        </p:nvSpPr>
        <p:spPr>
          <a:xfrm>
            <a:off x="1081088" y="2081213"/>
            <a:ext cx="2579687" cy="1476375"/>
          </a:xfrm>
          <a:prstGeom prst="rect">
            <a:avLst/>
          </a:prstGeom>
          <a:noFill/>
        </p:spPr>
        <p:txBody>
          <a:bodyPr>
            <a:spAutoFit/>
          </a:bodyPr>
          <a:lstStyle/>
          <a:p>
            <a:pPr fontAlgn="auto">
              <a:lnSpc>
                <a:spcPct val="150000"/>
              </a:lnSpc>
              <a:spcBef>
                <a:spcPts val="0"/>
              </a:spcBef>
              <a:spcAft>
                <a:spcPts val="0"/>
              </a:spcAft>
              <a:defRPr/>
            </a:pPr>
            <a:r>
              <a:rPr lang="en-US" altLang="zh-CN" sz="2000" dirty="0">
                <a:solidFill>
                  <a:schemeClr val="tx2"/>
                </a:solidFill>
                <a:latin typeface="+mn-lt"/>
                <a:ea typeface="仿宋_GB2312" pitchFamily="49" charset="-122"/>
              </a:rPr>
              <a:t>1</a:t>
            </a:r>
            <a:r>
              <a:rPr lang="zh-CN" altLang="en-US" sz="2000" dirty="0">
                <a:solidFill>
                  <a:schemeClr val="tx2"/>
                </a:solidFill>
                <a:latin typeface="+mn-lt"/>
                <a:ea typeface="仿宋_GB2312" pitchFamily="49" charset="-122"/>
              </a:rPr>
              <a:t>、理论与</a:t>
            </a:r>
            <a:r>
              <a:rPr lang="zh-CN" altLang="en-US" sz="2000" dirty="0">
                <a:solidFill>
                  <a:schemeClr val="tx2"/>
                </a:solidFill>
                <a:latin typeface="Times New Roman" panose="02020603050405020304" pitchFamily="18" charset="0"/>
                <a:ea typeface="仿宋_GB2312" pitchFamily="49" charset="-122"/>
              </a:rPr>
              <a:t>实验事实的矛盾</a:t>
            </a:r>
            <a:br>
              <a:rPr lang="zh-CN" altLang="en-US" sz="2000" dirty="0">
                <a:solidFill>
                  <a:schemeClr val="tx2"/>
                </a:solidFill>
                <a:latin typeface="Times New Roman" panose="02020603050405020304" pitchFamily="18" charset="0"/>
                <a:ea typeface="仿宋_GB2312" pitchFamily="49" charset="-122"/>
              </a:rPr>
            </a:br>
            <a:endParaRPr lang="zh-CN" altLang="en-US" sz="2000" dirty="0">
              <a:solidFill>
                <a:schemeClr val="tx1">
                  <a:lumMod val="85000"/>
                  <a:lumOff val="15000"/>
                </a:schemeClr>
              </a:solidFill>
              <a:latin typeface="+mn-ea"/>
              <a:ea typeface="+mn-ea"/>
            </a:endParaRPr>
          </a:p>
        </p:txBody>
      </p:sp>
      <p:sp>
        <p:nvSpPr>
          <p:cNvPr id="11" name="TextBox 10"/>
          <p:cNvSpPr txBox="1"/>
          <p:nvPr/>
        </p:nvSpPr>
        <p:spPr>
          <a:xfrm>
            <a:off x="1838325" y="3516313"/>
            <a:ext cx="5426075" cy="829945"/>
          </a:xfrm>
          <a:prstGeom prst="rect">
            <a:avLst/>
          </a:prstGeom>
          <a:noFill/>
        </p:spPr>
        <p:txBody>
          <a:bodyPr>
            <a:spAutoFit/>
          </a:bodyPr>
          <a:lstStyle/>
          <a:p>
            <a:pPr fontAlgn="auto">
              <a:lnSpc>
                <a:spcPct val="150000"/>
              </a:lnSpc>
              <a:spcBef>
                <a:spcPts val="0"/>
              </a:spcBef>
              <a:spcAft>
                <a:spcPts val="0"/>
              </a:spcAft>
              <a:defRPr/>
            </a:pPr>
            <a:r>
              <a:rPr lang="en-US" altLang="zh-CN" sz="2000" dirty="0">
                <a:solidFill>
                  <a:schemeClr val="tx1">
                    <a:lumMod val="85000"/>
                    <a:lumOff val="15000"/>
                  </a:schemeClr>
                </a:solidFill>
                <a:latin typeface="+mn-ea"/>
                <a:ea typeface="+mn-ea"/>
              </a:rPr>
              <a:t>            </a:t>
            </a:r>
            <a:r>
              <a:rPr lang="en-US" altLang="zh-CN" sz="2000" dirty="0">
                <a:solidFill>
                  <a:schemeClr val="tx2"/>
                </a:solidFill>
                <a:latin typeface="Times New Roman" panose="02020603050405020304" pitchFamily="18" charset="0"/>
                <a:ea typeface="仿宋_GB2312" pitchFamily="49" charset="-122"/>
              </a:rPr>
              <a:t>2</a:t>
            </a:r>
            <a:r>
              <a:rPr lang="zh-CN" altLang="en-US" sz="2000" dirty="0">
                <a:solidFill>
                  <a:schemeClr val="tx2"/>
                </a:solidFill>
                <a:latin typeface="Times New Roman" panose="02020603050405020304" pitchFamily="18" charset="0"/>
                <a:ea typeface="仿宋_GB2312" pitchFamily="49" charset="-122"/>
              </a:rPr>
              <a:t>、理论内部的矛盾</a:t>
            </a:r>
            <a:br>
              <a:rPr lang="zh-CN" altLang="en-US" sz="2000" dirty="0">
                <a:solidFill>
                  <a:schemeClr val="tx2"/>
                </a:solidFill>
                <a:latin typeface="Times New Roman" panose="02020603050405020304" pitchFamily="18" charset="0"/>
                <a:ea typeface="仿宋_GB2312" pitchFamily="49" charset="-122"/>
              </a:rPr>
            </a:br>
            <a:endParaRPr lang="zh-CN" altLang="en-US" sz="1200" dirty="0">
              <a:solidFill>
                <a:schemeClr val="tx1">
                  <a:lumMod val="85000"/>
                  <a:lumOff val="15000"/>
                </a:schemeClr>
              </a:solidFill>
              <a:latin typeface="+mn-ea"/>
              <a:ea typeface="+mn-ea"/>
            </a:endParaRPr>
          </a:p>
        </p:txBody>
      </p:sp>
      <p:sp>
        <p:nvSpPr>
          <p:cNvPr id="12" name="TextBox 11"/>
          <p:cNvSpPr txBox="1"/>
          <p:nvPr/>
        </p:nvSpPr>
        <p:spPr>
          <a:xfrm>
            <a:off x="5578475" y="2111375"/>
            <a:ext cx="2581275" cy="1014730"/>
          </a:xfrm>
          <a:prstGeom prst="rect">
            <a:avLst/>
          </a:prstGeom>
          <a:noFill/>
        </p:spPr>
        <p:txBody>
          <a:bodyPr>
            <a:spAutoFit/>
          </a:bodyPr>
          <a:lstStyle/>
          <a:p>
            <a:pPr algn="ctr" fontAlgn="auto">
              <a:lnSpc>
                <a:spcPct val="150000"/>
              </a:lnSpc>
              <a:spcBef>
                <a:spcPts val="0"/>
              </a:spcBef>
              <a:spcAft>
                <a:spcPts val="0"/>
              </a:spcAft>
              <a:defRPr/>
            </a:pPr>
            <a:r>
              <a:rPr lang="en-US" altLang="zh-CN" sz="2000" dirty="0">
                <a:solidFill>
                  <a:schemeClr val="tx2"/>
                </a:solidFill>
                <a:latin typeface="Times New Roman" panose="02020603050405020304" pitchFamily="18" charset="0"/>
                <a:ea typeface="仿宋_GB2312" pitchFamily="49" charset="-122"/>
              </a:rPr>
              <a:t>3</a:t>
            </a:r>
            <a:r>
              <a:rPr lang="zh-CN" altLang="en-US" sz="2000" dirty="0">
                <a:solidFill>
                  <a:schemeClr val="tx2"/>
                </a:solidFill>
                <a:latin typeface="Times New Roman" panose="02020603050405020304" pitchFamily="18" charset="0"/>
                <a:ea typeface="仿宋_GB2312" pitchFamily="49" charset="-122"/>
              </a:rPr>
              <a:t>、理论之间的矛盾（学术争鸣）</a:t>
            </a:r>
            <a:endParaRPr lang="zh-CN" altLang="en-US" sz="2000" dirty="0">
              <a:solidFill>
                <a:schemeClr val="tx1">
                  <a:lumMod val="85000"/>
                  <a:lumOff val="15000"/>
                </a:schemeClr>
              </a:solidFill>
              <a:latin typeface="+mj-ea"/>
              <a:ea typeface="+mj-ea"/>
            </a:endParaRPr>
          </a:p>
        </p:txBody>
      </p:sp>
      <p:sp>
        <p:nvSpPr>
          <p:cNvPr id="16" name="关于我们"/>
          <p:cNvSpPr/>
          <p:nvPr/>
        </p:nvSpPr>
        <p:spPr>
          <a:xfrm>
            <a:off x="2960688" y="142875"/>
            <a:ext cx="4402137" cy="585788"/>
          </a:xfrm>
          <a:prstGeom prst="rect">
            <a:avLst/>
          </a:prstGeom>
        </p:spPr>
        <p:txBody>
          <a:bodyPr>
            <a:spAutoFit/>
          </a:bodyPr>
          <a:lstStyle/>
          <a:p>
            <a:pPr fontAlgn="auto">
              <a:spcBef>
                <a:spcPts val="0"/>
              </a:spcBef>
              <a:spcAft>
                <a:spcPts val="0"/>
              </a:spcAft>
              <a:defRPr/>
            </a:pPr>
            <a:r>
              <a:rPr lang="zh-CN" altLang="en-US" sz="3200" b="1" dirty="0">
                <a:solidFill>
                  <a:schemeClr val="accent1"/>
                </a:solidFill>
                <a:latin typeface="+mn-lt"/>
                <a:ea typeface="+mn-ea"/>
              </a:rPr>
              <a:t>一、内部动力</a:t>
            </a:r>
            <a:endParaRPr lang="zh-CN" altLang="en-US" sz="3200" dirty="0">
              <a:solidFill>
                <a:schemeClr val="accent1"/>
              </a:solidFill>
              <a:latin typeface="+mn-ea"/>
              <a:ea typeface="+mn-ea"/>
            </a:endParaRPr>
          </a:p>
        </p:txBody>
      </p:sp>
      <p:pic>
        <p:nvPicPr>
          <p:cNvPr id="59400" name="图片 12"/>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Tree>
  </p:cSld>
  <p:clrMapOvr>
    <a:masterClrMapping/>
  </p:clrMapOvr>
  <p:transition spd="med" advTm="1000">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61442" name="Rectangle 4"/>
          <p:cNvSpPr txBox="1">
            <a:spLocks noChangeArrowheads="1"/>
          </p:cNvSpPr>
          <p:nvPr/>
        </p:nvSpPr>
        <p:spPr bwMode="auto">
          <a:xfrm>
            <a:off x="992188" y="675005"/>
            <a:ext cx="7158037" cy="3340100"/>
          </a:xfrm>
          <a:prstGeom prst="rect">
            <a:avLst/>
          </a:prstGeom>
          <a:noFill/>
          <a:ln w="9525">
            <a:noFill/>
            <a:miter lim="800000"/>
          </a:ln>
        </p:spPr>
        <p:txBody>
          <a:bodyPr/>
          <a:lstStyle/>
          <a:p>
            <a:pPr>
              <a:lnSpc>
                <a:spcPct val="90000"/>
              </a:lnSpc>
              <a:buFont typeface="Wingdings" panose="05000000000000000000" pitchFamily="2" charset="2"/>
              <a:buNone/>
            </a:pPr>
            <a:r>
              <a:rPr lang="zh-CN" altLang="en-US" sz="3600" b="1">
                <a:solidFill>
                  <a:schemeClr val="accent1"/>
                </a:solidFill>
                <a:ea typeface="黑体" panose="02010609060101010101" pitchFamily="49" charset="-122"/>
              </a:rPr>
              <a:t>       二、外部（社会）动力</a:t>
            </a:r>
            <a:r>
              <a:rPr lang="zh-CN" altLang="en-US" sz="4000" b="1">
                <a:solidFill>
                  <a:srgbClr val="996633"/>
                </a:solidFill>
                <a:ea typeface="幼圆" panose="02010509060101010101" pitchFamily="49" charset="-122"/>
              </a:rPr>
              <a:t/>
            </a:r>
            <a:br>
              <a:rPr lang="zh-CN" altLang="en-US" sz="4000" b="1">
                <a:solidFill>
                  <a:srgbClr val="996633"/>
                </a:solidFill>
                <a:ea typeface="幼圆" panose="02010509060101010101" pitchFamily="49" charset="-122"/>
              </a:rPr>
            </a:br>
            <a:endParaRPr lang="en-US" altLang="zh-CN" sz="4000" b="1">
              <a:solidFill>
                <a:srgbClr val="996633"/>
              </a:solidFill>
              <a:ea typeface="幼圆" panose="02010509060101010101" pitchFamily="49" charset="-122"/>
            </a:endParaRPr>
          </a:p>
          <a:p>
            <a:pPr>
              <a:lnSpc>
                <a:spcPct val="90000"/>
              </a:lnSpc>
              <a:buFont typeface="Wingdings" panose="05000000000000000000" pitchFamily="2" charset="2"/>
              <a:buNone/>
            </a:pPr>
            <a:r>
              <a:rPr lang="en-US" altLang="zh-CN" sz="2400">
                <a:latin typeface="华文新魏" panose="02010800040101010101" pitchFamily="2" charset="-122"/>
                <a:ea typeface="华文新魏" panose="02010800040101010101" pitchFamily="2" charset="-122"/>
              </a:rPr>
              <a:t>1</a:t>
            </a:r>
            <a:r>
              <a:rPr lang="zh-CN" altLang="en-US" sz="2400">
                <a:latin typeface="华文新魏" panose="02010800040101010101" pitchFamily="2" charset="-122"/>
                <a:ea typeface="华文新魏" panose="02010800040101010101" pitchFamily="2" charset="-122"/>
              </a:rPr>
              <a:t>、教育。</a:t>
            </a:r>
            <a:br>
              <a:rPr lang="zh-CN" altLang="en-US" sz="2400">
                <a:latin typeface="华文新魏" panose="02010800040101010101" pitchFamily="2" charset="-122"/>
                <a:ea typeface="华文新魏" panose="02010800040101010101" pitchFamily="2" charset="-122"/>
              </a:rPr>
            </a:br>
            <a:r>
              <a:rPr lang="en-US" altLang="zh-CN" sz="2400">
                <a:latin typeface="华文新魏" panose="02010800040101010101" pitchFamily="2" charset="-122"/>
                <a:ea typeface="华文新魏" panose="02010800040101010101" pitchFamily="2" charset="-122"/>
              </a:rPr>
              <a:t>2</a:t>
            </a:r>
            <a:r>
              <a:rPr lang="zh-CN" altLang="en-US" sz="2400">
                <a:latin typeface="华文新魏" panose="02010800040101010101" pitchFamily="2" charset="-122"/>
                <a:ea typeface="华文新魏" panose="02010800040101010101" pitchFamily="2" charset="-122"/>
              </a:rPr>
              <a:t>、经济（经济支持、经济需要）。</a:t>
            </a:r>
          </a:p>
          <a:p>
            <a:pPr>
              <a:lnSpc>
                <a:spcPct val="90000"/>
              </a:lnSpc>
              <a:buFont typeface="Wingdings" panose="05000000000000000000" pitchFamily="2" charset="2"/>
              <a:buNone/>
            </a:pPr>
            <a:r>
              <a:rPr lang="en-US" altLang="zh-CN" sz="2400">
                <a:latin typeface="华文新魏" panose="02010800040101010101" pitchFamily="2" charset="-122"/>
                <a:ea typeface="华文新魏" panose="02010800040101010101" pitchFamily="2" charset="-122"/>
              </a:rPr>
              <a:t>3</a:t>
            </a:r>
            <a:r>
              <a:rPr lang="zh-CN" altLang="en-US" sz="2400">
                <a:latin typeface="华文新魏" panose="02010800040101010101" pitchFamily="2" charset="-122"/>
                <a:ea typeface="华文新魏" panose="02010800040101010101" pitchFamily="2" charset="-122"/>
              </a:rPr>
              <a:t>、政治（制度：民主、自由与独裁、专制）。</a:t>
            </a:r>
          </a:p>
          <a:p>
            <a:pPr>
              <a:lnSpc>
                <a:spcPct val="90000"/>
              </a:lnSpc>
            </a:pPr>
            <a:r>
              <a:rPr lang="en-US" altLang="zh-CN" sz="2400">
                <a:latin typeface="华文新魏" panose="02010800040101010101" pitchFamily="2" charset="-122"/>
                <a:ea typeface="华文新魏" panose="02010800040101010101" pitchFamily="2" charset="-122"/>
              </a:rPr>
              <a:t>4</a:t>
            </a:r>
            <a:r>
              <a:rPr lang="zh-CN" altLang="en-US" sz="2400">
                <a:latin typeface="华文新魏" panose="02010800040101010101" pitchFamily="2" charset="-122"/>
                <a:ea typeface="华文新魏" panose="02010800040101010101" pitchFamily="2" charset="-122"/>
              </a:rPr>
              <a:t>、文化传统</a:t>
            </a:r>
            <a:br>
              <a:rPr lang="zh-CN" altLang="en-US" sz="2400">
                <a:latin typeface="华文新魏" panose="02010800040101010101" pitchFamily="2" charset="-122"/>
                <a:ea typeface="华文新魏" panose="02010800040101010101" pitchFamily="2" charset="-122"/>
              </a:rPr>
            </a:br>
            <a:r>
              <a:rPr lang="zh-CN" altLang="en-US" sz="2000">
                <a:latin typeface="Calibri" panose="020F0502020204030204" charset="0"/>
                <a:ea typeface="华文新魏" panose="02010800040101010101" pitchFamily="2" charset="-122"/>
              </a:rPr>
              <a:t>①</a:t>
            </a:r>
            <a:r>
              <a:rPr lang="zh-CN" altLang="en-US" sz="2400">
                <a:latin typeface="华文新魏" panose="02010800040101010101" pitchFamily="2" charset="-122"/>
                <a:ea typeface="华文新魏" panose="02010800040101010101" pitchFamily="2" charset="-122"/>
              </a:rPr>
              <a:t>价值观：重真理还是重功利，重自然还是重社会人生。</a:t>
            </a:r>
            <a:br>
              <a:rPr lang="zh-CN" altLang="en-US" sz="2400">
                <a:latin typeface="华文新魏" panose="02010800040101010101" pitchFamily="2" charset="-122"/>
                <a:ea typeface="华文新魏" panose="02010800040101010101" pitchFamily="2" charset="-122"/>
              </a:rPr>
            </a:br>
            <a:r>
              <a:rPr lang="zh-CN" altLang="en-US" sz="2000">
                <a:latin typeface="Calibri" panose="020F0502020204030204" charset="0"/>
                <a:ea typeface="华文新魏" panose="02010800040101010101" pitchFamily="2" charset="-122"/>
              </a:rPr>
              <a:t>②</a:t>
            </a:r>
            <a:r>
              <a:rPr lang="zh-CN" altLang="en-US" sz="2400">
                <a:latin typeface="华文新魏" panose="02010800040101010101" pitchFamily="2" charset="-122"/>
                <a:ea typeface="华文新魏" panose="02010800040101010101" pitchFamily="2" charset="-122"/>
              </a:rPr>
              <a:t>思维方式：经验（观察、实验）的还是思辨的，分析的（还原论）还是综合的（整体论）。 </a:t>
            </a:r>
            <a:br>
              <a:rPr lang="zh-CN" altLang="en-US" sz="2400">
                <a:latin typeface="华文新魏" panose="02010800040101010101" pitchFamily="2" charset="-122"/>
                <a:ea typeface="华文新魏" panose="02010800040101010101" pitchFamily="2" charset="-122"/>
              </a:rPr>
            </a:br>
            <a:endParaRPr lang="zh-CN" altLang="en-US" sz="2400">
              <a:latin typeface="华文新魏" panose="02010800040101010101" pitchFamily="2" charset="-122"/>
              <a:ea typeface="华文新魏" panose="02010800040101010101" pitchFamily="2" charset="-122"/>
            </a:endParaRPr>
          </a:p>
        </p:txBody>
      </p:sp>
      <p:pic>
        <p:nvPicPr>
          <p:cNvPr id="61443"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文本框 25"/>
          <p:cNvSpPr txBox="1">
            <a:spLocks noChangeArrowheads="1"/>
          </p:cNvSpPr>
          <p:nvPr/>
        </p:nvSpPr>
        <p:spPr bwMode="auto">
          <a:xfrm>
            <a:off x="1485900" y="1501775"/>
            <a:ext cx="5597525" cy="1938020"/>
          </a:xfrm>
          <a:prstGeom prst="rect">
            <a:avLst/>
          </a:prstGeom>
          <a:noFill/>
          <a:ln w="9525">
            <a:noFill/>
            <a:miter lim="800000"/>
          </a:ln>
        </p:spPr>
        <p:txBody>
          <a:bodyPr>
            <a:spAutoFit/>
          </a:bodyPr>
          <a:lstStyle/>
          <a:p>
            <a:pPr algn="ctr"/>
            <a:r>
              <a:rPr lang="en-US" altLang="zh-CN" sz="6000">
                <a:ea typeface="隶书" panose="02010509060101010101" pitchFamily="49" charset="-122"/>
              </a:rPr>
              <a:t> </a:t>
            </a:r>
            <a:r>
              <a:rPr lang="zh-CN" altLang="en-US" sz="6000">
                <a:ea typeface="隶书" panose="02010509060101010101" pitchFamily="49" charset="-122"/>
              </a:rPr>
              <a:t>第三讲 </a:t>
            </a:r>
            <a:endParaRPr lang="en-US" altLang="zh-CN" sz="6000">
              <a:ea typeface="隶书" panose="02010509060101010101" pitchFamily="49" charset="-122"/>
            </a:endParaRPr>
          </a:p>
          <a:p>
            <a:pPr algn="ctr"/>
            <a:r>
              <a:rPr lang="zh-CN" altLang="en-US" sz="6000">
                <a:ea typeface="隶书" panose="02010509060101010101" pitchFamily="49" charset="-122"/>
              </a:rPr>
              <a:t>科学理论的来源</a:t>
            </a:r>
            <a:endParaRPr lang="zh-CN" altLang="en-US" sz="6000">
              <a:latin typeface="隶书" panose="02010509060101010101" pitchFamily="49" charset="-122"/>
              <a:ea typeface="隶书" panose="02010509060101010101" pitchFamily="49" charset="-122"/>
            </a:endParaRPr>
          </a:p>
        </p:txBody>
      </p:sp>
      <p:pic>
        <p:nvPicPr>
          <p:cNvPr id="63490" name="图片 1"/>
          <p:cNvPicPr>
            <a:picLocks noChangeAspect="1"/>
          </p:cNvPicPr>
          <p:nvPr/>
        </p:nvPicPr>
        <p:blipFill>
          <a:blip r:embed="rId2"/>
          <a:srcRect/>
          <a:stretch>
            <a:fillRect/>
          </a:stretch>
        </p:blipFill>
        <p:spPr bwMode="auto">
          <a:xfrm>
            <a:off x="0" y="-30163"/>
            <a:ext cx="2473325" cy="3119438"/>
          </a:xfrm>
          <a:prstGeom prst="rect">
            <a:avLst/>
          </a:prstGeom>
          <a:noFill/>
          <a:ln w="9525">
            <a:noFill/>
            <a:miter lim="800000"/>
            <a:headEnd/>
            <a:tailEnd/>
          </a:ln>
        </p:spPr>
      </p:pic>
      <p:pic>
        <p:nvPicPr>
          <p:cNvPr id="63491" name="图片 8"/>
          <p:cNvPicPr>
            <a:picLocks noChangeAspect="1"/>
          </p:cNvPicPr>
          <p:nvPr/>
        </p:nvPicPr>
        <p:blipFill>
          <a:blip r:embed="rId3"/>
          <a:srcRect/>
          <a:stretch>
            <a:fillRect/>
          </a:stretch>
        </p:blipFill>
        <p:spPr bwMode="auto">
          <a:xfrm>
            <a:off x="6470333" y="1773238"/>
            <a:ext cx="2673350" cy="3370262"/>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图片 8"/>
          <p:cNvPicPr>
            <a:picLocks noChangeAspect="1"/>
          </p:cNvPicPr>
          <p:nvPr/>
        </p:nvPicPr>
        <p:blipFill>
          <a:blip r:embed="rId2"/>
          <a:srcRect/>
          <a:stretch>
            <a:fillRect/>
          </a:stretch>
        </p:blipFill>
        <p:spPr bwMode="auto">
          <a:xfrm>
            <a:off x="6894513" y="2149475"/>
            <a:ext cx="993775" cy="1281113"/>
          </a:xfrm>
          <a:prstGeom prst="rect">
            <a:avLst/>
          </a:prstGeom>
          <a:noFill/>
          <a:ln w="9525">
            <a:noFill/>
            <a:miter lim="800000"/>
            <a:headEnd/>
            <a:tailEnd/>
          </a:ln>
        </p:spPr>
      </p:pic>
      <p:sp>
        <p:nvSpPr>
          <p:cNvPr id="22" name="矩形 21"/>
          <p:cNvSpPr/>
          <p:nvPr/>
        </p:nvSpPr>
        <p:spPr>
          <a:xfrm>
            <a:off x="2039938" y="847725"/>
            <a:ext cx="5848350" cy="25781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23" name="文本框 22"/>
          <p:cNvSpPr txBox="1"/>
          <p:nvPr/>
        </p:nvSpPr>
        <p:spPr>
          <a:xfrm>
            <a:off x="2212975" y="1538288"/>
            <a:ext cx="4891088" cy="1446212"/>
          </a:xfrm>
          <a:prstGeom prst="rect">
            <a:avLst/>
          </a:prstGeom>
          <a:noFill/>
        </p:spPr>
        <p:txBody>
          <a:bodyPr>
            <a:spAutoFit/>
          </a:bodyPr>
          <a:lstStyle/>
          <a:p>
            <a:pPr algn="ctr" fontAlgn="auto">
              <a:spcBef>
                <a:spcPts val="0"/>
              </a:spcBef>
              <a:spcAft>
                <a:spcPts val="0"/>
              </a:spcAft>
              <a:defRPr/>
            </a:pPr>
            <a:r>
              <a:rPr lang="zh-CN" altLang="en-US" sz="4400" kern="0" dirty="0">
                <a:latin typeface="Tahoma" panose="020B0604030504040204"/>
                <a:ea typeface="宋体" panose="02010600030101010101" pitchFamily="2" charset="-122"/>
                <a:cs typeface="+mj-cs"/>
              </a:rPr>
              <a:t>第一节  </a:t>
            </a:r>
            <a:endParaRPr lang="en-US" altLang="zh-CN" sz="4400" kern="0" dirty="0">
              <a:latin typeface="Tahoma" panose="020B0604030504040204"/>
              <a:ea typeface="宋体" panose="02010600030101010101" pitchFamily="2" charset="-122"/>
              <a:cs typeface="+mj-cs"/>
            </a:endParaRPr>
          </a:p>
          <a:p>
            <a:pPr algn="ctr" fontAlgn="auto">
              <a:spcBef>
                <a:spcPts val="0"/>
              </a:spcBef>
              <a:spcAft>
                <a:spcPts val="0"/>
              </a:spcAft>
              <a:defRPr/>
            </a:pPr>
            <a:r>
              <a:rPr lang="zh-CN" altLang="en-US" sz="4400" kern="0" dirty="0">
                <a:latin typeface="Tahoma" panose="020B0604030504040204"/>
                <a:ea typeface="宋体" panose="02010600030101010101" pitchFamily="2" charset="-122"/>
                <a:cs typeface="+mj-cs"/>
              </a:rPr>
              <a:t>科学研究的起点</a:t>
            </a:r>
            <a:endParaRPr lang="zh-CN" altLang="en-US" sz="3600" dirty="0">
              <a:latin typeface="+mn-lt"/>
              <a:ea typeface="+mn-ea"/>
            </a:endParaRPr>
          </a:p>
        </p:txBody>
      </p:sp>
      <p:cxnSp>
        <p:nvCxnSpPr>
          <p:cNvPr id="25" name="直接连接符 24"/>
          <p:cNvCxnSpPr/>
          <p:nvPr/>
        </p:nvCxnSpPr>
        <p:spPr>
          <a:xfrm>
            <a:off x="4062413" y="2303463"/>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517" name="图片 7"/>
          <p:cNvPicPr>
            <a:picLocks noChangeAspect="1"/>
          </p:cNvPicPr>
          <p:nvPr/>
        </p:nvPicPr>
        <p:blipFill>
          <a:blip r:embed="rId3"/>
          <a:srcRect/>
          <a:stretch>
            <a:fillRect/>
          </a:stretch>
        </p:blipFill>
        <p:spPr bwMode="auto">
          <a:xfrm>
            <a:off x="2039938" y="847725"/>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图片 24"/>
          <p:cNvPicPr>
            <a:picLocks noChangeAspect="1"/>
          </p:cNvPicPr>
          <p:nvPr/>
        </p:nvPicPr>
        <p:blipFill>
          <a:blip r:embed="rId4"/>
          <a:srcRect/>
          <a:stretch>
            <a:fillRect/>
          </a:stretch>
        </p:blipFill>
        <p:spPr bwMode="auto">
          <a:xfrm>
            <a:off x="311150" y="277813"/>
            <a:ext cx="331788" cy="414337"/>
          </a:xfrm>
          <a:prstGeom prst="rect">
            <a:avLst/>
          </a:prstGeom>
          <a:noFill/>
          <a:ln w="9525">
            <a:noFill/>
            <a:miter lim="800000"/>
            <a:headEnd/>
            <a:tailEnd/>
          </a:ln>
        </p:spPr>
      </p:pic>
      <p:sp>
        <p:nvSpPr>
          <p:cNvPr id="8194" name="关于我们"/>
          <p:cNvSpPr>
            <a:spLocks noChangeArrowheads="1"/>
          </p:cNvSpPr>
          <p:nvPr/>
        </p:nvSpPr>
        <p:spPr bwMode="auto">
          <a:xfrm>
            <a:off x="3068638" y="430213"/>
            <a:ext cx="3475037" cy="523875"/>
          </a:xfrm>
          <a:prstGeom prst="rect">
            <a:avLst/>
          </a:prstGeom>
          <a:noFill/>
          <a:ln w="9525">
            <a:noFill/>
            <a:miter lim="800000"/>
          </a:ln>
        </p:spPr>
        <p:txBody>
          <a:bodyPr>
            <a:spAutoFit/>
          </a:bodyPr>
          <a:lstStyle/>
          <a:p>
            <a:r>
              <a:rPr lang="zh-CN" altLang="en-US" sz="2800" b="1">
                <a:solidFill>
                  <a:srgbClr val="262626"/>
                </a:solidFill>
                <a:latin typeface="华文新魏" panose="02010800040101010101" pitchFamily="2" charset="-122"/>
                <a:ea typeface="华文新魏" panose="02010800040101010101" pitchFamily="2" charset="-122"/>
              </a:rPr>
              <a:t>马克思主义哲学体系</a:t>
            </a:r>
          </a:p>
        </p:txBody>
      </p:sp>
      <p:pic>
        <p:nvPicPr>
          <p:cNvPr id="8195" name="图片 4"/>
          <p:cNvPicPr>
            <a:picLocks noChangeAspect="1"/>
          </p:cNvPicPr>
          <p:nvPr/>
        </p:nvPicPr>
        <p:blipFill>
          <a:blip r:embed="rId5"/>
          <a:srcRect/>
          <a:stretch>
            <a:fillRect/>
          </a:stretch>
        </p:blipFill>
        <p:spPr bwMode="auto">
          <a:xfrm>
            <a:off x="0" y="0"/>
            <a:ext cx="1082675" cy="1365250"/>
          </a:xfrm>
          <a:prstGeom prst="rect">
            <a:avLst/>
          </a:prstGeom>
          <a:noFill/>
          <a:ln w="9525">
            <a:noFill/>
            <a:miter lim="800000"/>
            <a:headEnd/>
            <a:tailEnd/>
          </a:ln>
        </p:spPr>
      </p:pic>
      <p:graphicFrame>
        <p:nvGraphicFramePr>
          <p:cNvPr id="6" name="Group 65"/>
          <p:cNvGraphicFramePr>
            <a:graphicFrameLocks noGrp="1"/>
          </p:cNvGraphicFramePr>
          <p:nvPr>
            <p:custDataLst>
              <p:tags r:id="rId1"/>
            </p:custDataLst>
          </p:nvPr>
        </p:nvGraphicFramePr>
        <p:xfrm>
          <a:off x="1082675" y="1241425"/>
          <a:ext cx="7448950" cy="3436935"/>
        </p:xfrm>
        <a:graphic>
          <a:graphicData uri="http://schemas.openxmlformats.org/drawingml/2006/table">
            <a:tbl>
              <a:tblPr/>
              <a:tblGrid>
                <a:gridCol w="2429586">
                  <a:extLst>
                    <a:ext uri="{9D8B030D-6E8A-4147-A177-3AD203B41FA5}">
                      <a16:colId xmlns:a16="http://schemas.microsoft.com/office/drawing/2014/main" val="20000"/>
                    </a:ext>
                  </a:extLst>
                </a:gridCol>
                <a:gridCol w="2509682">
                  <a:extLst>
                    <a:ext uri="{9D8B030D-6E8A-4147-A177-3AD203B41FA5}">
                      <a16:colId xmlns:a16="http://schemas.microsoft.com/office/drawing/2014/main" val="20001"/>
                    </a:ext>
                  </a:extLst>
                </a:gridCol>
                <a:gridCol w="2509682">
                  <a:extLst>
                    <a:ext uri="{9D8B030D-6E8A-4147-A177-3AD203B41FA5}">
                      <a16:colId xmlns:a16="http://schemas.microsoft.com/office/drawing/2014/main" val="20002"/>
                    </a:ext>
                  </a:extLst>
                </a:gridCol>
              </a:tblGrid>
              <a:tr h="1132722">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研究对象</a:t>
                      </a:r>
                    </a:p>
                  </a:txBody>
                  <a:tcPr marT="45717" marB="45717"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对应学科</a:t>
                      </a:r>
                    </a:p>
                  </a:txBody>
                  <a:tcPr marT="45717" marB="45717"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马克思主义</a:t>
                      </a:r>
                      <a:endPar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哲学相应理论</a:t>
                      </a:r>
                    </a:p>
                  </a:txBody>
                  <a:tcPr marT="45717" marB="45717"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0403">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自然界</a:t>
                      </a:r>
                    </a:p>
                  </a:txBody>
                  <a:tcPr marT="45717" marB="45717"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自然哲学</a:t>
                      </a:r>
                    </a:p>
                  </a:txBody>
                  <a:tcPr marT="45717" marB="45717"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自然辩证法</a:t>
                      </a:r>
                    </a:p>
                  </a:txBody>
                  <a:tcPr marT="45717" marB="45717"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4238">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社   会</a:t>
                      </a:r>
                    </a:p>
                  </a:txBody>
                  <a:tcPr marT="45717" marB="45717"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社会哲学</a:t>
                      </a:r>
                    </a:p>
                  </a:txBody>
                  <a:tcPr marT="45717" marB="45717"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历史唯物论</a:t>
                      </a:r>
                    </a:p>
                  </a:txBody>
                  <a:tcPr marT="45717" marB="45717"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9572">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人类思维</a:t>
                      </a:r>
                    </a:p>
                  </a:txBody>
                  <a:tcPr marT="45717" marB="45717"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思维哲学</a:t>
                      </a:r>
                    </a:p>
                  </a:txBody>
                  <a:tcPr marT="45717" marB="45717"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Tahoma" panose="020B0604030504040204"/>
                          <a:ea typeface="宋体" panose="02010600030101010101" pitchFamily="2" charset="-122"/>
                        </a:defRPr>
                      </a:lvl1pPr>
                      <a:lvl2pPr marL="342900" algn="l" defTabSz="685800" rtl="0" eaLnBrk="1" latinLnBrk="0" hangingPunct="1">
                        <a:defRPr sz="1350" kern="1200">
                          <a:solidFill>
                            <a:schemeClr val="tx1"/>
                          </a:solidFill>
                          <a:latin typeface="Tahoma" panose="020B0604030504040204"/>
                          <a:ea typeface="宋体" panose="02010600030101010101" pitchFamily="2" charset="-122"/>
                        </a:defRPr>
                      </a:lvl2pPr>
                      <a:lvl3pPr marL="685800" algn="l" defTabSz="685800" rtl="0" eaLnBrk="1" latinLnBrk="0" hangingPunct="1">
                        <a:defRPr sz="1350" kern="1200">
                          <a:solidFill>
                            <a:schemeClr val="tx1"/>
                          </a:solidFill>
                          <a:latin typeface="Tahoma" panose="020B0604030504040204"/>
                          <a:ea typeface="宋体" panose="02010600030101010101" pitchFamily="2" charset="-122"/>
                        </a:defRPr>
                      </a:lvl3pPr>
                      <a:lvl4pPr marL="1028700" algn="l" defTabSz="685800" rtl="0" eaLnBrk="1" latinLnBrk="0" hangingPunct="1">
                        <a:defRPr sz="1350" kern="1200">
                          <a:solidFill>
                            <a:schemeClr val="tx1"/>
                          </a:solidFill>
                          <a:latin typeface="Tahoma" panose="020B0604030504040204"/>
                          <a:ea typeface="宋体" panose="02010600030101010101" pitchFamily="2" charset="-122"/>
                        </a:defRPr>
                      </a:lvl4pPr>
                      <a:lvl5pPr marL="1371600" algn="l" defTabSz="685800" rtl="0" eaLnBrk="1" latinLnBrk="0" hangingPunct="1">
                        <a:defRPr sz="1350" kern="1200">
                          <a:solidFill>
                            <a:schemeClr val="tx1"/>
                          </a:solidFill>
                          <a:latin typeface="Tahoma" panose="020B0604030504040204"/>
                          <a:ea typeface="宋体" panose="02010600030101010101" pitchFamily="2" charset="-122"/>
                        </a:defRPr>
                      </a:lvl5pPr>
                      <a:lvl6pPr marL="1714500" algn="l" defTabSz="685800" rtl="0" eaLnBrk="1" latinLnBrk="0" hangingPunct="1">
                        <a:defRPr sz="1350" kern="1200">
                          <a:solidFill>
                            <a:schemeClr val="tx1"/>
                          </a:solidFill>
                          <a:latin typeface="Tahoma" panose="020B0604030504040204"/>
                          <a:ea typeface="宋体" panose="02010600030101010101" pitchFamily="2" charset="-122"/>
                        </a:defRPr>
                      </a:lvl6pPr>
                      <a:lvl7pPr marL="2057400" algn="l" defTabSz="685800" rtl="0" eaLnBrk="1" latinLnBrk="0" hangingPunct="1">
                        <a:defRPr sz="1350" kern="1200">
                          <a:solidFill>
                            <a:schemeClr val="tx1"/>
                          </a:solidFill>
                          <a:latin typeface="Tahoma" panose="020B0604030504040204"/>
                          <a:ea typeface="宋体" panose="02010600030101010101" pitchFamily="2" charset="-122"/>
                        </a:defRPr>
                      </a:lvl7pPr>
                      <a:lvl8pPr marL="2400300" algn="l" defTabSz="685800" rtl="0" eaLnBrk="1" latinLnBrk="0" hangingPunct="1">
                        <a:defRPr sz="1350" kern="1200">
                          <a:solidFill>
                            <a:schemeClr val="tx1"/>
                          </a:solidFill>
                          <a:latin typeface="Tahoma" panose="020B0604030504040204"/>
                          <a:ea typeface="宋体" panose="02010600030101010101" pitchFamily="2" charset="-122"/>
                        </a:defRPr>
                      </a:lvl8pPr>
                      <a:lvl9pPr marL="2743200" algn="l" defTabSz="685800" rtl="0" eaLnBrk="1" latinLnBrk="0" hangingPunct="1">
                        <a:defRPr sz="1350" kern="1200">
                          <a:solidFill>
                            <a:schemeClr val="tx1"/>
                          </a:solidFill>
                          <a:latin typeface="Tahom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   </a:t>
                      </a:r>
                      <a:r>
                        <a:rPr kumimoji="1" lang="zh-CN" altLang="en-US" sz="2800" b="0" i="0" u="none" strike="noStrike" cap="none" normalizeH="0" baseline="0" dirty="0">
                          <a:ln>
                            <a:noFill/>
                          </a:ln>
                          <a:solidFill>
                            <a:schemeClr val="accent1"/>
                          </a:solidFill>
                          <a:effectLst/>
                          <a:latin typeface="华文新魏" panose="02010800040101010101" pitchFamily="2" charset="-122"/>
                          <a:ea typeface="华文新魏" panose="02010800040101010101" pitchFamily="2" charset="-122"/>
                        </a:rPr>
                        <a:t>辩证逻辑</a:t>
                      </a:r>
                    </a:p>
                  </a:txBody>
                  <a:tcPr marT="45717" marB="45717"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spd="med" advTm="1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关于我们"/>
          <p:cNvSpPr/>
          <p:nvPr/>
        </p:nvSpPr>
        <p:spPr>
          <a:xfrm>
            <a:off x="1114425" y="258763"/>
            <a:ext cx="6421438" cy="585787"/>
          </a:xfrm>
          <a:prstGeom prst="rect">
            <a:avLst/>
          </a:prstGeom>
        </p:spPr>
        <p:txBody>
          <a:bodyPr>
            <a:spAutoFit/>
          </a:bodyPr>
          <a:lstStyle/>
          <a:p>
            <a:pPr fontAlgn="auto">
              <a:spcBef>
                <a:spcPts val="0"/>
              </a:spcBef>
              <a:spcAft>
                <a:spcPts val="0"/>
              </a:spcAft>
              <a:defRPr/>
            </a:pPr>
            <a:r>
              <a:rPr lang="zh-CN" altLang="en-US" sz="3200" dirty="0">
                <a:solidFill>
                  <a:schemeClr val="tx1">
                    <a:lumMod val="85000"/>
                    <a:lumOff val="15000"/>
                  </a:schemeClr>
                </a:solidFill>
                <a:latin typeface="+mn-ea"/>
                <a:ea typeface="+mn-ea"/>
              </a:rPr>
              <a:t>    一、经验论或归纳主义</a:t>
            </a:r>
          </a:p>
        </p:txBody>
      </p:sp>
      <p:sp>
        <p:nvSpPr>
          <p:cNvPr id="5" name="Rectangle 10"/>
          <p:cNvSpPr/>
          <p:nvPr/>
        </p:nvSpPr>
        <p:spPr>
          <a:xfrm>
            <a:off x="504825" y="1462088"/>
            <a:ext cx="4552950" cy="335597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dirty="0">
              <a:solidFill>
                <a:schemeClr val="bg1"/>
              </a:solidFill>
            </a:endParaRPr>
          </a:p>
        </p:txBody>
      </p:sp>
      <p:sp>
        <p:nvSpPr>
          <p:cNvPr id="9" name="Rectangle 22"/>
          <p:cNvSpPr/>
          <p:nvPr/>
        </p:nvSpPr>
        <p:spPr bwMode="auto">
          <a:xfrm>
            <a:off x="4073525" y="2759075"/>
            <a:ext cx="4565650" cy="161131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050" dirty="0">
                <a:solidFill>
                  <a:schemeClr val="bg1"/>
                </a:solidFill>
                <a:latin typeface="+mn-ea"/>
              </a:rPr>
              <a:t/>
            </a:r>
            <a:br>
              <a:rPr lang="zh-CN" altLang="en-US" sz="1050" dirty="0">
                <a:solidFill>
                  <a:schemeClr val="bg1"/>
                </a:solidFill>
                <a:latin typeface="+mn-ea"/>
              </a:rPr>
            </a:br>
            <a:r>
              <a:rPr lang="zh-CN" altLang="en-US" sz="1050" dirty="0">
                <a:solidFill>
                  <a:schemeClr val="bg1"/>
                </a:solidFill>
                <a:latin typeface="+mn-ea"/>
              </a:rPr>
              <a:t>      </a:t>
            </a:r>
            <a:endParaRPr lang="en-US" sz="1050" dirty="0">
              <a:solidFill>
                <a:schemeClr val="bg1"/>
              </a:solidFill>
              <a:latin typeface="+mn-ea"/>
            </a:endParaRPr>
          </a:p>
        </p:txBody>
      </p:sp>
      <p:sp>
        <p:nvSpPr>
          <p:cNvPr id="7" name="TextBox 26"/>
          <p:cNvSpPr txBox="1">
            <a:spLocks noChangeArrowheads="1"/>
          </p:cNvSpPr>
          <p:nvPr/>
        </p:nvSpPr>
        <p:spPr bwMode="auto">
          <a:xfrm>
            <a:off x="3966016" y="2230827"/>
            <a:ext cx="4552148" cy="1692771"/>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9pPr>
          </a:lstStyle>
          <a:p>
            <a:pPr algn="just" fontAlgn="auto">
              <a:lnSpc>
                <a:spcPct val="100000"/>
              </a:lnSpc>
              <a:spcBef>
                <a:spcPct val="0"/>
              </a:spcBef>
              <a:spcAft>
                <a:spcPts val="0"/>
              </a:spcAft>
              <a:buFontTx/>
              <a:buNone/>
              <a:defRPr/>
            </a:pPr>
            <a:r>
              <a:rPr lang="zh-CN" altLang="en-US" sz="3200" b="1" dirty="0">
                <a:highlight>
                  <a:srgbClr val="FFFF00"/>
                </a:highlight>
                <a:latin typeface="微软雅黑 Light" panose="020B0502040204020203" pitchFamily="34" charset="-122"/>
              </a:rPr>
              <a:t>反驳：</a:t>
            </a:r>
            <a:endParaRPr lang="en-US" altLang="zh-CN" sz="3200" b="1" dirty="0">
              <a:highlight>
                <a:srgbClr val="FFFF00"/>
              </a:highlight>
              <a:latin typeface="微软雅黑 Light" panose="020B0502040204020203" pitchFamily="34" charset="-122"/>
            </a:endParaRPr>
          </a:p>
          <a:p>
            <a:pPr algn="just" fontAlgn="auto">
              <a:lnSpc>
                <a:spcPct val="100000"/>
              </a:lnSpc>
              <a:spcBef>
                <a:spcPct val="0"/>
              </a:spcBef>
              <a:spcAft>
                <a:spcPts val="0"/>
              </a:spcAft>
              <a:buFontTx/>
              <a:buNone/>
              <a:defRPr/>
            </a:pPr>
            <a:r>
              <a:rPr lang="zh-CN" altLang="en-US" sz="2400" dirty="0">
                <a:latin typeface="微软雅黑 Light" panose="020B0502040204020203" pitchFamily="34" charset="-122"/>
              </a:rPr>
              <a:t>观察之前真的没有任何预设吗？心灵真是一块白板吗（心灵白板说</a:t>
            </a:r>
            <a:r>
              <a:rPr lang="en-US" altLang="zh-CN" sz="2400" dirty="0">
                <a:latin typeface="微软雅黑 Light" panose="020B0502040204020203" pitchFamily="34" charset="-122"/>
              </a:rPr>
              <a:t>——</a:t>
            </a:r>
            <a:r>
              <a:rPr lang="zh-CN" altLang="en-US" sz="2400" dirty="0">
                <a:latin typeface="微软雅黑 Light" panose="020B0502040204020203" pitchFamily="34" charset="-122"/>
              </a:rPr>
              <a:t>洛克）？</a:t>
            </a:r>
            <a:endParaRPr lang="en-US" altLang="zh-CN" sz="2400" dirty="0">
              <a:latin typeface="微软雅黑 Light" panose="020B0502040204020203" pitchFamily="34" charset="-122"/>
            </a:endParaRPr>
          </a:p>
        </p:txBody>
      </p:sp>
      <p:pic>
        <p:nvPicPr>
          <p:cNvPr id="65541" name="图片 13"/>
          <p:cNvPicPr>
            <a:picLocks noChangeAspect="1"/>
          </p:cNvPicPr>
          <p:nvPr/>
        </p:nvPicPr>
        <p:blipFill>
          <a:blip r:embed="rId4"/>
          <a:srcRect/>
          <a:stretch>
            <a:fillRect/>
          </a:stretch>
        </p:blipFill>
        <p:spPr bwMode="auto">
          <a:xfrm>
            <a:off x="0" y="0"/>
            <a:ext cx="1082675" cy="1365250"/>
          </a:xfrm>
          <a:prstGeom prst="rect">
            <a:avLst/>
          </a:prstGeom>
          <a:noFill/>
          <a:ln w="9525">
            <a:noFill/>
            <a:miter lim="800000"/>
            <a:headEnd/>
            <a:tailEnd/>
          </a:ln>
        </p:spPr>
      </p:pic>
      <p:sp>
        <p:nvSpPr>
          <p:cNvPr id="13" name="文本框 12"/>
          <p:cNvSpPr txBox="1"/>
          <p:nvPr/>
        </p:nvSpPr>
        <p:spPr>
          <a:xfrm>
            <a:off x="5162550" y="925513"/>
            <a:ext cx="3251200" cy="1323975"/>
          </a:xfrm>
          <a:prstGeom prst="rect">
            <a:avLst/>
          </a:prstGeom>
          <a:noFill/>
        </p:spPr>
        <p:txBody>
          <a:bodyPr>
            <a:spAutoFit/>
          </a:bodyPr>
          <a:lstStyle/>
          <a:p>
            <a:pPr fontAlgn="auto">
              <a:spcBef>
                <a:spcPts val="0"/>
              </a:spcBef>
              <a:spcAft>
                <a:spcPts val="0"/>
              </a:spcAft>
              <a:defRPr/>
            </a:pPr>
            <a:r>
              <a:rPr lang="zh-CN" altLang="en-US" sz="2000" dirty="0">
                <a:latin typeface="+mn-ea"/>
                <a:ea typeface="+mn-ea"/>
              </a:rPr>
              <a:t>科学理论是通过归纳法从观察（经验）中产生的；先有观察，后有理论；科学始于观察。</a:t>
            </a:r>
            <a:endParaRPr lang="zh-CN" altLang="en-US" sz="2000" dirty="0">
              <a:latin typeface="+mn-lt"/>
              <a:ea typeface="+mn-ea"/>
            </a:endParaRPr>
          </a:p>
        </p:txBody>
      </p:sp>
    </p:spTree>
  </p:cSld>
  <p:clrMapOvr>
    <a:masterClrMapping/>
  </p:clrMapOvr>
  <p:transition spd="med" advTm="1000">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图片 8"/>
          <p:cNvPicPr>
            <a:picLocks noChangeAspect="1"/>
          </p:cNvPicPr>
          <p:nvPr/>
        </p:nvPicPr>
        <p:blipFill>
          <a:blip r:embed="rId2"/>
          <a:srcRect/>
          <a:stretch>
            <a:fillRect/>
          </a:stretch>
        </p:blipFill>
        <p:spPr bwMode="auto">
          <a:xfrm>
            <a:off x="8150225" y="3862388"/>
            <a:ext cx="993775" cy="1281112"/>
          </a:xfrm>
          <a:prstGeom prst="rect">
            <a:avLst/>
          </a:prstGeom>
          <a:noFill/>
          <a:ln w="9525">
            <a:noFill/>
            <a:miter lim="800000"/>
            <a:headEnd/>
            <a:tailEnd/>
          </a:ln>
        </p:spPr>
      </p:pic>
      <p:pic>
        <p:nvPicPr>
          <p:cNvPr id="67586" name="图片 7"/>
          <p:cNvPicPr>
            <a:picLocks noChangeAspect="1"/>
          </p:cNvPicPr>
          <p:nvPr/>
        </p:nvPicPr>
        <p:blipFill>
          <a:blip r:embed="rId3"/>
          <a:srcRect/>
          <a:stretch>
            <a:fillRect/>
          </a:stretch>
        </p:blipFill>
        <p:spPr bwMode="auto">
          <a:xfrm>
            <a:off x="0" y="0"/>
            <a:ext cx="993775" cy="1281113"/>
          </a:xfrm>
          <a:prstGeom prst="rect">
            <a:avLst/>
          </a:prstGeom>
          <a:noFill/>
          <a:ln w="9525">
            <a:noFill/>
            <a:miter lim="800000"/>
            <a:headEnd/>
            <a:tailEnd/>
          </a:ln>
        </p:spPr>
      </p:pic>
      <p:pic>
        <p:nvPicPr>
          <p:cNvPr id="67587" name="Picture 2" descr="001"/>
          <p:cNvPicPr>
            <a:picLocks noChangeAspect="1" noChangeArrowheads="1"/>
          </p:cNvPicPr>
          <p:nvPr/>
        </p:nvPicPr>
        <p:blipFill>
          <a:blip r:embed="rId4"/>
          <a:srcRect/>
          <a:stretch>
            <a:fillRect/>
          </a:stretch>
        </p:blipFill>
        <p:spPr bwMode="auto">
          <a:xfrm>
            <a:off x="1776413" y="317500"/>
            <a:ext cx="5410200" cy="4648200"/>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图片 8"/>
          <p:cNvPicPr>
            <a:picLocks noChangeAspect="1"/>
          </p:cNvPicPr>
          <p:nvPr/>
        </p:nvPicPr>
        <p:blipFill>
          <a:blip r:embed="rId2"/>
          <a:srcRect/>
          <a:stretch>
            <a:fillRect/>
          </a:stretch>
        </p:blipFill>
        <p:spPr bwMode="auto">
          <a:xfrm>
            <a:off x="8150225" y="3862388"/>
            <a:ext cx="993775" cy="1281112"/>
          </a:xfrm>
          <a:prstGeom prst="rect">
            <a:avLst/>
          </a:prstGeom>
          <a:noFill/>
          <a:ln w="9525">
            <a:noFill/>
            <a:miter lim="800000"/>
            <a:headEnd/>
            <a:tailEnd/>
          </a:ln>
        </p:spPr>
      </p:pic>
      <p:pic>
        <p:nvPicPr>
          <p:cNvPr id="68610" name="图片 7"/>
          <p:cNvPicPr>
            <a:picLocks noChangeAspect="1"/>
          </p:cNvPicPr>
          <p:nvPr/>
        </p:nvPicPr>
        <p:blipFill>
          <a:blip r:embed="rId3"/>
          <a:srcRect/>
          <a:stretch>
            <a:fillRect/>
          </a:stretch>
        </p:blipFill>
        <p:spPr bwMode="auto">
          <a:xfrm>
            <a:off x="0" y="0"/>
            <a:ext cx="993775" cy="1281113"/>
          </a:xfrm>
          <a:prstGeom prst="rect">
            <a:avLst/>
          </a:prstGeom>
          <a:noFill/>
          <a:ln w="9525">
            <a:noFill/>
            <a:miter lim="800000"/>
            <a:headEnd/>
            <a:tailEnd/>
          </a:ln>
        </p:spPr>
      </p:pic>
      <p:pic>
        <p:nvPicPr>
          <p:cNvPr id="5" name="Picture 4" descr="002"/>
          <p:cNvPicPr>
            <a:picLocks noChangeAspect="1" noChangeArrowheads="1"/>
          </p:cNvPicPr>
          <p:nvPr/>
        </p:nvPicPr>
        <p:blipFill>
          <a:blip r:embed="rId4"/>
          <a:srcRect/>
          <a:stretch>
            <a:fillRect/>
          </a:stretch>
        </p:blipFill>
        <p:spPr bwMode="auto">
          <a:xfrm>
            <a:off x="1716088" y="171450"/>
            <a:ext cx="5178425" cy="4800600"/>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3" name="组合 3"/>
          <p:cNvGrpSpPr/>
          <p:nvPr/>
        </p:nvGrpSpPr>
        <p:grpSpPr bwMode="auto">
          <a:xfrm>
            <a:off x="1085850" y="658813"/>
            <a:ext cx="7062788" cy="3922712"/>
            <a:chOff x="839089" y="1015825"/>
            <a:chExt cx="4688114" cy="4877531"/>
          </a:xfrm>
        </p:grpSpPr>
        <p:grpSp>
          <p:nvGrpSpPr>
            <p:cNvPr id="69636" name="组合 4"/>
            <p:cNvGrpSpPr/>
            <p:nvPr/>
          </p:nvGrpSpPr>
          <p:grpSpPr bwMode="auto">
            <a:xfrm rot="-297887">
              <a:off x="2313380" y="1015825"/>
              <a:ext cx="1482151" cy="1487649"/>
              <a:chOff x="3130077" y="1143064"/>
              <a:chExt cx="1735225" cy="1741663"/>
            </a:xfrm>
          </p:grpSpPr>
          <p:cxnSp>
            <p:nvCxnSpPr>
              <p:cNvPr id="7" name="直接连接符 6"/>
              <p:cNvCxnSpPr>
                <a:endCxn id="9" idx="3"/>
              </p:cNvCxnSpPr>
              <p:nvPr/>
            </p:nvCxnSpPr>
            <p:spPr>
              <a:xfrm rot="297887" flipV="1">
                <a:off x="3129727" y="2229932"/>
                <a:ext cx="809288" cy="570804"/>
              </a:xfrm>
              <a:prstGeom prst="line">
                <a:avLst/>
              </a:prstGeom>
              <a:noFill/>
              <a:ln w="9525" cap="flat">
                <a:solidFill>
                  <a:schemeClr val="accent1"/>
                </a:solidFill>
                <a:prstDash val="solid"/>
                <a:miter lim="400000"/>
              </a:ln>
              <a:effectLst/>
            </p:spPr>
            <p:style>
              <a:lnRef idx="0">
                <a:scrgbClr r="0" g="0" b="0"/>
              </a:lnRef>
              <a:fillRef idx="0">
                <a:scrgbClr r="0" g="0" b="0"/>
              </a:fillRef>
              <a:effectRef idx="0">
                <a:scrgbClr r="0" g="0" b="0"/>
              </a:effectRef>
              <a:fontRef idx="none"/>
            </p:style>
          </p:cxnSp>
          <p:cxnSp>
            <p:nvCxnSpPr>
              <p:cNvPr id="8" name="直接连接符 7"/>
              <p:cNvCxnSpPr>
                <a:stCxn id="9" idx="5"/>
              </p:cNvCxnSpPr>
              <p:nvPr/>
            </p:nvCxnSpPr>
            <p:spPr>
              <a:xfrm rot="297887">
                <a:off x="4141491" y="2297210"/>
                <a:ext cx="724164" cy="586982"/>
              </a:xfrm>
              <a:prstGeom prst="line">
                <a:avLst/>
              </a:prstGeom>
              <a:noFill/>
              <a:ln w="9525" cap="flat">
                <a:solidFill>
                  <a:schemeClr val="accent1"/>
                </a:solidFill>
                <a:prstDash val="solid"/>
                <a:miter lim="400000"/>
              </a:ln>
              <a:effectLst/>
            </p:spPr>
            <p:style>
              <a:lnRef idx="0">
                <a:scrgbClr r="0" g="0" b="0"/>
              </a:lnRef>
              <a:fillRef idx="0">
                <a:scrgbClr r="0" g="0" b="0"/>
              </a:fillRef>
              <a:effectRef idx="0">
                <a:scrgbClr r="0" g="0" b="0"/>
              </a:effectRef>
              <a:fontRef idx="none"/>
            </p:style>
          </p:cxnSp>
          <p:sp>
            <p:nvSpPr>
              <p:cNvPr id="9" name="椭圆 8"/>
              <p:cNvSpPr/>
              <p:nvPr/>
            </p:nvSpPr>
            <p:spPr>
              <a:xfrm>
                <a:off x="3919763" y="1141573"/>
                <a:ext cx="289912" cy="1317243"/>
              </a:xfrm>
              <a:prstGeom prst="ellipse">
                <a:avLst/>
              </a:prstGeom>
              <a:solidFill>
                <a:schemeClr val="accent1"/>
              </a:solidFill>
              <a:ln w="12700">
                <a:solidFill>
                  <a:schemeClr val="accent1"/>
                </a:solidFill>
              </a:ln>
            </p:spPr>
            <p:txBody>
              <a:bodyPr anchor="ctr">
                <a:spAutoFit/>
              </a:bodyPr>
              <a:lstStyle/>
              <a:p>
                <a:pPr algn="ctr" fontAlgn="auto">
                  <a:spcBef>
                    <a:spcPts val="0"/>
                  </a:spcBef>
                  <a:spcAft>
                    <a:spcPts val="0"/>
                  </a:spcAft>
                  <a:defRPr/>
                </a:pPr>
                <a:endParaRPr lang="zh-CN" altLang="en-US" sz="3300" dirty="0">
                  <a:solidFill>
                    <a:schemeClr val="tx1">
                      <a:lumMod val="85000"/>
                      <a:lumOff val="15000"/>
                    </a:schemeClr>
                  </a:solidFill>
                  <a:latin typeface="微软雅黑" panose="020B0503020204020204" charset="-122"/>
                  <a:ea typeface="微软雅黑" panose="020B0503020204020204" charset="-122"/>
                </a:endParaRPr>
              </a:p>
            </p:txBody>
          </p:sp>
        </p:grpSp>
        <p:sp>
          <p:nvSpPr>
            <p:cNvPr id="6" name="矩形 5"/>
            <p:cNvSpPr/>
            <p:nvPr/>
          </p:nvSpPr>
          <p:spPr>
            <a:xfrm>
              <a:off x="839089" y="2464675"/>
              <a:ext cx="4688114" cy="3428681"/>
            </a:xfrm>
            <a:prstGeom prst="rect">
              <a:avLst/>
            </a:prstGeom>
            <a:solidFill>
              <a:schemeClr val="accent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dirty="0">
                <a:solidFill>
                  <a:schemeClr val="tx1">
                    <a:lumMod val="85000"/>
                    <a:lumOff val="15000"/>
                  </a:schemeClr>
                </a:solidFill>
                <a:latin typeface="微软雅黑" panose="020B0503020204020204" charset="-122"/>
                <a:ea typeface="微软雅黑" panose="020B0503020204020204" charset="-122"/>
              </a:endParaRPr>
            </a:p>
          </p:txBody>
        </p:sp>
      </p:grpSp>
      <p:pic>
        <p:nvPicPr>
          <p:cNvPr id="69634" name="图片 18"/>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22" name="文本框 21"/>
          <p:cNvSpPr txBox="1"/>
          <p:nvPr/>
        </p:nvSpPr>
        <p:spPr>
          <a:xfrm>
            <a:off x="1535113" y="1595438"/>
            <a:ext cx="6292850" cy="2554287"/>
          </a:xfrm>
          <a:prstGeom prst="rect">
            <a:avLst/>
          </a:prstGeom>
          <a:noFill/>
        </p:spPr>
        <p:txBody>
          <a:bodyPr>
            <a:spAutoFit/>
          </a:bodyPr>
          <a:lstStyle/>
          <a:p>
            <a:pPr fontAlgn="auto">
              <a:spcBef>
                <a:spcPts val="0"/>
              </a:spcBef>
              <a:spcAft>
                <a:spcPts val="0"/>
              </a:spcAft>
              <a:defRPr/>
            </a:pPr>
            <a:endParaRPr lang="en-US" altLang="zh-CN" sz="4000" b="1" kern="0" dirty="0">
              <a:solidFill>
                <a:srgbClr val="009900"/>
              </a:solidFill>
              <a:latin typeface="Tahoma" panose="020B0604030504040204"/>
              <a:ea typeface="幼圆" panose="02010509060101010101" pitchFamily="49" charset="-122"/>
              <a:cs typeface="+mj-cs"/>
            </a:endParaRPr>
          </a:p>
          <a:p>
            <a:pPr fontAlgn="auto">
              <a:spcBef>
                <a:spcPts val="0"/>
              </a:spcBef>
              <a:spcAft>
                <a:spcPts val="0"/>
              </a:spcAft>
              <a:defRPr/>
            </a:pPr>
            <a:r>
              <a:rPr lang="zh-CN" altLang="en-US" sz="4000" b="1" kern="0" dirty="0">
                <a:solidFill>
                  <a:schemeClr val="bg1"/>
                </a:solidFill>
                <a:latin typeface="Tahoma" panose="020B0604030504040204"/>
                <a:ea typeface="幼圆" panose="02010509060101010101" pitchFamily="49" charset="-122"/>
                <a:cs typeface="+mj-cs"/>
              </a:rPr>
              <a:t>爱因斯坦说：</a:t>
            </a:r>
            <a:r>
              <a:rPr lang="zh-CN" altLang="en-US" sz="4000" kern="0" dirty="0">
                <a:solidFill>
                  <a:schemeClr val="bg1"/>
                </a:solidFill>
                <a:latin typeface="Tahoma" panose="020B0604030504040204"/>
                <a:ea typeface="宋体" panose="02010600030101010101" pitchFamily="2" charset="-122"/>
                <a:cs typeface="+mj-cs"/>
              </a:rPr>
              <a:t/>
            </a:r>
            <a:br>
              <a:rPr lang="zh-CN" altLang="en-US" sz="4000" kern="0" dirty="0">
                <a:solidFill>
                  <a:schemeClr val="bg1"/>
                </a:solidFill>
                <a:latin typeface="Tahoma" panose="020B0604030504040204"/>
                <a:ea typeface="宋体" panose="02010600030101010101" pitchFamily="2" charset="-122"/>
                <a:cs typeface="+mj-cs"/>
              </a:rPr>
            </a:br>
            <a:r>
              <a:rPr lang="zh-CN" altLang="en-US" sz="4000" kern="0" dirty="0">
                <a:solidFill>
                  <a:schemeClr val="bg1"/>
                </a:solidFill>
                <a:latin typeface="Tahoma" panose="020B0604030504040204"/>
                <a:ea typeface="楷体_GB2312" pitchFamily="49" charset="-122"/>
                <a:cs typeface="+mj-cs"/>
              </a:rPr>
              <a:t>是理论决定着我们能够观察到的东西。</a:t>
            </a:r>
            <a:endParaRPr lang="zh-CN" altLang="en-US" sz="1350" dirty="0">
              <a:solidFill>
                <a:schemeClr val="bg1"/>
              </a:solidFill>
              <a:latin typeface="+mn-lt"/>
              <a:ea typeface="+mn-ea"/>
            </a:endParaRPr>
          </a:p>
        </p:txBody>
      </p:sp>
    </p:spTree>
  </p:cSld>
  <p:clrMapOvr>
    <a:masterClrMapping/>
  </p:clrMapOvr>
  <p:transition spd="med" advTm="1000">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082675" y="501650"/>
            <a:ext cx="7156450" cy="2624138"/>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 typeface="Wingdings" panose="05000000000000000000" pitchFamily="2" charset="2"/>
              <a:buNone/>
              <a:defRPr/>
            </a:pPr>
            <a:r>
              <a:rPr lang="zh-CN" altLang="en-US" sz="4000" b="1" kern="0" dirty="0">
                <a:latin typeface="Tahoma" panose="020B0604030504040204"/>
                <a:ea typeface="宋体" panose="02010600030101010101" pitchFamily="2" charset="-122"/>
              </a:rPr>
              <a:t>   二、唯理论</a:t>
            </a:r>
            <a:r>
              <a:rPr lang="zh-CN" altLang="en-US" sz="4000" b="1" kern="0" dirty="0">
                <a:latin typeface="Times New Roman" panose="02020603050405020304" pitchFamily="18" charset="0"/>
                <a:ea typeface="宋体" panose="02010600030101010101" pitchFamily="2" charset="-122"/>
              </a:rPr>
              <a:t>或演绎主义</a:t>
            </a:r>
            <a:r>
              <a:rPr lang="zh-CN" altLang="en-US" sz="4000" kern="0" dirty="0">
                <a:latin typeface="Tahoma" panose="020B0604030504040204"/>
                <a:ea typeface="宋体" panose="02010600030101010101" pitchFamily="2" charset="-122"/>
              </a:rPr>
              <a:t/>
            </a:r>
            <a:br>
              <a:rPr lang="zh-CN" altLang="en-US" sz="4000" kern="0" dirty="0">
                <a:latin typeface="Tahoma" panose="020B0604030504040204"/>
                <a:ea typeface="宋体" panose="02010600030101010101" pitchFamily="2" charset="-122"/>
              </a:rPr>
            </a:br>
            <a:r>
              <a:rPr lang="zh-CN" altLang="en-US" sz="4000" kern="0" dirty="0">
                <a:latin typeface="Tahoma" panose="020B0604030504040204"/>
                <a:ea typeface="宋体" panose="02010600030101010101" pitchFamily="2" charset="-122"/>
              </a:rPr>
              <a:t>    </a:t>
            </a:r>
            <a:endParaRPr lang="en-US" altLang="zh-CN" sz="4000" kern="0" dirty="0">
              <a:latin typeface="Tahoma" panose="020B0604030504040204"/>
              <a:ea typeface="宋体" panose="02010600030101010101" pitchFamily="2" charset="-122"/>
            </a:endParaRPr>
          </a:p>
          <a:p>
            <a:pPr fontAlgn="auto">
              <a:spcAft>
                <a:spcPts val="0"/>
              </a:spcAft>
              <a:buFont typeface="Wingdings" panose="05000000000000000000" pitchFamily="2" charset="2"/>
              <a:buNone/>
              <a:defRPr/>
            </a:pPr>
            <a:r>
              <a:rPr lang="en-US" altLang="zh-CN" sz="4000" kern="0" dirty="0">
                <a:latin typeface="Tahoma" panose="020B0604030504040204"/>
                <a:ea typeface="宋体" panose="02010600030101010101" pitchFamily="2" charset="-122"/>
              </a:rPr>
              <a:t>    </a:t>
            </a:r>
            <a:r>
              <a:rPr lang="zh-CN" altLang="en-US" sz="4000" kern="0" dirty="0">
                <a:latin typeface="Tahoma" panose="020B0604030504040204"/>
                <a:ea typeface="宋体" panose="02010600030101010101" pitchFamily="2" charset="-122"/>
              </a:rPr>
              <a:t> </a:t>
            </a:r>
            <a:r>
              <a:rPr lang="zh-CN" altLang="en-US" sz="3200" kern="0" dirty="0">
                <a:latin typeface="Tahoma" panose="020B0604030504040204"/>
                <a:ea typeface="楷体_GB2312" pitchFamily="49" charset="-122"/>
              </a:rPr>
              <a:t>科学理论是通过演绎法从某些清楚明白、不证自明、绝对可靠的公理或假设出发推出的。</a:t>
            </a:r>
            <a:r>
              <a:rPr lang="zh-CN" altLang="en-US" sz="3200" b="1" kern="0" dirty="0">
                <a:solidFill>
                  <a:schemeClr val="accent1"/>
                </a:solidFill>
                <a:latin typeface="Tahoma" panose="020B0604030504040204"/>
                <a:ea typeface="华文新魏" panose="02010800040101010101" pitchFamily="2" charset="-122"/>
              </a:rPr>
              <a:t>科学始于理性</a:t>
            </a:r>
            <a:r>
              <a:rPr lang="zh-CN" altLang="en-US" sz="3200" kern="0" dirty="0">
                <a:solidFill>
                  <a:schemeClr val="accent1"/>
                </a:solidFill>
                <a:latin typeface="Tahoma" panose="020B0604030504040204"/>
                <a:ea typeface="楷体_GB2312" pitchFamily="49" charset="-122"/>
              </a:rPr>
              <a:t>。</a:t>
            </a:r>
            <a:endParaRPr lang="en-US" altLang="zh-CN" sz="3200" kern="0" dirty="0">
              <a:solidFill>
                <a:schemeClr val="accent1"/>
              </a:solidFill>
              <a:latin typeface="Tahoma" panose="020B0604030504040204"/>
              <a:ea typeface="楷体_GB2312" pitchFamily="49" charset="-122"/>
            </a:endParaRPr>
          </a:p>
          <a:p>
            <a:pPr fontAlgn="auto">
              <a:spcAft>
                <a:spcPts val="0"/>
              </a:spcAft>
              <a:buFont typeface="Wingdings" panose="05000000000000000000" pitchFamily="2" charset="2"/>
              <a:buNone/>
              <a:defRPr/>
            </a:pPr>
            <a:endParaRPr lang="en-US" altLang="zh-CN" sz="3600" kern="0" dirty="0">
              <a:latin typeface="Tahoma" panose="020B0604030504040204"/>
              <a:ea typeface="楷体_GB2312" pitchFamily="49" charset="-122"/>
            </a:endParaRPr>
          </a:p>
        </p:txBody>
      </p:sp>
      <p:pic>
        <p:nvPicPr>
          <p:cNvPr id="71683"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114425" y="773113"/>
            <a:ext cx="7156450" cy="3340100"/>
          </a:xfrm>
          <a:prstGeom prst="rect">
            <a:avLst/>
          </a:prstGeom>
          <a:ln>
            <a:solidFill>
              <a:schemeClr val="accent1"/>
            </a:solid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 typeface="Wingdings" panose="05000000000000000000" pitchFamily="2" charset="2"/>
              <a:buNone/>
              <a:defRPr/>
            </a:pPr>
            <a:endParaRPr lang="en-US" altLang="zh-CN" sz="3600" kern="0" dirty="0">
              <a:solidFill>
                <a:srgbClr val="333399"/>
              </a:solidFill>
              <a:latin typeface="Tahoma" panose="020B0604030504040204"/>
              <a:ea typeface="楷体_GB2312" pitchFamily="49" charset="-122"/>
            </a:endParaRPr>
          </a:p>
          <a:p>
            <a:pPr fontAlgn="auto">
              <a:spcAft>
                <a:spcPts val="0"/>
              </a:spcAft>
              <a:buFont typeface="Wingdings" panose="05000000000000000000" pitchFamily="2" charset="2"/>
              <a:buNone/>
              <a:defRPr/>
            </a:pPr>
            <a:r>
              <a:rPr lang="zh-CN" altLang="en-US" sz="2800" b="1" dirty="0"/>
              <a:t>三、</a:t>
            </a:r>
            <a:r>
              <a:rPr lang="zh-CN" altLang="en-US" sz="2800" b="1" dirty="0">
                <a:latin typeface="Times New Roman" panose="02020603050405020304" pitchFamily="18" charset="0"/>
              </a:rPr>
              <a:t>正确的观点</a:t>
            </a:r>
            <a:r>
              <a:rPr lang="zh-CN" altLang="en-US" sz="2800" b="1" dirty="0"/>
              <a:t>       </a:t>
            </a:r>
            <a:br>
              <a:rPr lang="zh-CN" altLang="en-US" sz="2800" b="1" dirty="0"/>
            </a:br>
            <a:r>
              <a:rPr lang="zh-CN" altLang="en-US" sz="2800" b="1" dirty="0"/>
              <a:t>              </a:t>
            </a:r>
            <a:endParaRPr lang="en-US" altLang="zh-CN" sz="2800" b="1" dirty="0"/>
          </a:p>
          <a:p>
            <a:pPr fontAlgn="auto">
              <a:spcAft>
                <a:spcPts val="0"/>
              </a:spcAft>
              <a:buFont typeface="Wingdings" panose="05000000000000000000" pitchFamily="2" charset="2"/>
              <a:buNone/>
              <a:defRPr/>
            </a:pPr>
            <a:r>
              <a:rPr lang="en-US" altLang="zh-CN" sz="2800" b="1" dirty="0">
                <a:solidFill>
                  <a:schemeClr val="accent1"/>
                </a:solidFill>
                <a:latin typeface="华文新魏" panose="02010800040101010101" pitchFamily="2" charset="-122"/>
                <a:ea typeface="华文新魏" panose="02010800040101010101" pitchFamily="2" charset="-122"/>
              </a:rPr>
              <a:t>                            </a:t>
            </a:r>
            <a:r>
              <a:rPr lang="zh-CN" altLang="en-US" sz="3600" b="1" dirty="0">
                <a:solidFill>
                  <a:schemeClr val="accent1"/>
                </a:solidFill>
                <a:latin typeface="华文新魏" panose="02010800040101010101" pitchFamily="2" charset="-122"/>
                <a:ea typeface="华文新魏" panose="02010800040101010101" pitchFamily="2" charset="-122"/>
              </a:rPr>
              <a:t>科学始于问题。</a:t>
            </a:r>
            <a:br>
              <a:rPr lang="zh-CN" altLang="en-US" sz="3600" b="1" dirty="0">
                <a:solidFill>
                  <a:schemeClr val="accent1"/>
                </a:solidFill>
                <a:latin typeface="华文新魏" panose="02010800040101010101" pitchFamily="2" charset="-122"/>
                <a:ea typeface="华文新魏" panose="02010800040101010101" pitchFamily="2" charset="-122"/>
              </a:rPr>
            </a:br>
            <a:r>
              <a:rPr lang="zh-CN" altLang="en-US" sz="4000" dirty="0"/>
              <a:t>    </a:t>
            </a:r>
            <a:br>
              <a:rPr lang="zh-CN" altLang="en-US" sz="4000" dirty="0"/>
            </a:br>
            <a:endParaRPr lang="zh-CN" altLang="en-US" sz="2700" dirty="0">
              <a:solidFill>
                <a:srgbClr val="009900"/>
              </a:solidFill>
              <a:latin typeface="Times New Roman" panose="02020603050405020304" pitchFamily="18" charset="0"/>
              <a:ea typeface="楷体_GB2312" pitchFamily="49" charset="-122"/>
            </a:endParaRPr>
          </a:p>
        </p:txBody>
      </p:sp>
      <p:pic>
        <p:nvPicPr>
          <p:cNvPr id="73731"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关于我们"/>
          <p:cNvSpPr/>
          <p:nvPr/>
        </p:nvSpPr>
        <p:spPr>
          <a:xfrm>
            <a:off x="1114425" y="258763"/>
            <a:ext cx="6692900" cy="583565"/>
          </a:xfrm>
          <a:prstGeom prst="rect">
            <a:avLst/>
          </a:prstGeom>
        </p:spPr>
        <p:txBody>
          <a:bodyPr>
            <a:spAutoFit/>
          </a:bodyPr>
          <a:lstStyle/>
          <a:p>
            <a:pPr fontAlgn="auto">
              <a:spcBef>
                <a:spcPts val="0"/>
              </a:spcBef>
              <a:spcAft>
                <a:spcPts val="0"/>
              </a:spcAft>
              <a:defRPr/>
            </a:pPr>
            <a:r>
              <a:rPr lang="zh-CN" altLang="en-US" sz="3200" b="1" dirty="0">
                <a:solidFill>
                  <a:schemeClr val="accent1"/>
                </a:solidFill>
                <a:latin typeface="+mn-lt"/>
                <a:ea typeface="+mn-ea"/>
              </a:rPr>
              <a:t>        第二节   鸭兔图实验的启示 </a:t>
            </a:r>
            <a:endParaRPr lang="zh-CN" altLang="en-US" sz="3200" dirty="0">
              <a:solidFill>
                <a:schemeClr val="accent1"/>
              </a:solidFill>
              <a:latin typeface="+mn-ea"/>
              <a:ea typeface="+mn-ea"/>
            </a:endParaRPr>
          </a:p>
        </p:txBody>
      </p:sp>
      <p:sp>
        <p:nvSpPr>
          <p:cNvPr id="5" name="Rectangle 10"/>
          <p:cNvSpPr/>
          <p:nvPr/>
        </p:nvSpPr>
        <p:spPr>
          <a:xfrm>
            <a:off x="504825" y="1462088"/>
            <a:ext cx="4552950" cy="335597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dirty="0">
              <a:solidFill>
                <a:schemeClr val="bg1"/>
              </a:solidFill>
            </a:endParaRPr>
          </a:p>
        </p:txBody>
      </p:sp>
      <p:sp>
        <p:nvSpPr>
          <p:cNvPr id="9" name="Rectangle 22"/>
          <p:cNvSpPr/>
          <p:nvPr/>
        </p:nvSpPr>
        <p:spPr bwMode="auto">
          <a:xfrm>
            <a:off x="4422775" y="1192213"/>
            <a:ext cx="4565650" cy="1076325"/>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050" dirty="0">
                <a:solidFill>
                  <a:schemeClr val="bg1"/>
                </a:solidFill>
                <a:latin typeface="+mn-ea"/>
              </a:rPr>
              <a:t/>
            </a:r>
            <a:br>
              <a:rPr lang="zh-CN" altLang="en-US" sz="1050" dirty="0">
                <a:solidFill>
                  <a:schemeClr val="bg1"/>
                </a:solidFill>
                <a:latin typeface="+mn-ea"/>
              </a:rPr>
            </a:br>
            <a:r>
              <a:rPr lang="zh-CN" altLang="en-US" sz="1050" dirty="0">
                <a:solidFill>
                  <a:schemeClr val="bg1"/>
                </a:solidFill>
                <a:latin typeface="+mn-ea"/>
              </a:rPr>
              <a:t>      </a:t>
            </a:r>
            <a:endParaRPr lang="en-US" sz="1050" dirty="0">
              <a:solidFill>
                <a:schemeClr val="bg1"/>
              </a:solidFill>
              <a:latin typeface="+mn-ea"/>
            </a:endParaRPr>
          </a:p>
        </p:txBody>
      </p:sp>
      <p:sp>
        <p:nvSpPr>
          <p:cNvPr id="75780" name="TextBox 26"/>
          <p:cNvSpPr txBox="1">
            <a:spLocks noChangeArrowheads="1"/>
          </p:cNvSpPr>
          <p:nvPr/>
        </p:nvSpPr>
        <p:spPr bwMode="auto">
          <a:xfrm>
            <a:off x="4337050" y="1192213"/>
            <a:ext cx="4552950" cy="1076325"/>
          </a:xfrm>
          <a:prstGeom prst="rect">
            <a:avLst/>
          </a:prstGeom>
          <a:noFill/>
          <a:ln w="9525">
            <a:noFill/>
            <a:miter lim="800000"/>
          </a:ln>
        </p:spPr>
        <p:txBody>
          <a:bodyPr>
            <a:spAutoFit/>
          </a:bodyPr>
          <a:lstStyle/>
          <a:p>
            <a:pPr algn="just"/>
            <a:r>
              <a:rPr lang="zh-CN" altLang="en-US" sz="4000" b="1">
                <a:ea typeface="微软雅黑 Light" panose="020B0502040204020203" pitchFamily="34" charset="-122"/>
              </a:rPr>
              <a:t> </a:t>
            </a:r>
            <a:r>
              <a:rPr lang="zh-CN" altLang="en-US" sz="2000" b="1">
                <a:solidFill>
                  <a:srgbClr val="CC3300"/>
                </a:solidFill>
                <a:ea typeface="微软雅黑 Light" panose="020B0502040204020203" pitchFamily="34" charset="-122"/>
              </a:rPr>
              <a:t>一、如何理解</a:t>
            </a:r>
            <a:r>
              <a:rPr lang="en-US" altLang="zh-CN" sz="2000" b="1">
                <a:solidFill>
                  <a:srgbClr val="CC3300"/>
                </a:solidFill>
                <a:ea typeface="微软雅黑 Light" panose="020B0502040204020203" pitchFamily="34" charset="-122"/>
              </a:rPr>
              <a:t>“</a:t>
            </a:r>
            <a:r>
              <a:rPr lang="zh-CN" altLang="en-US" sz="2000" b="1">
                <a:solidFill>
                  <a:srgbClr val="CC3300"/>
                </a:solidFill>
                <a:ea typeface="微软雅黑 Light" panose="020B0502040204020203" pitchFamily="34" charset="-122"/>
              </a:rPr>
              <a:t>（科学）事实</a:t>
            </a:r>
            <a:r>
              <a:rPr lang="en-US" altLang="zh-CN" sz="2000" b="1">
                <a:solidFill>
                  <a:srgbClr val="CC3300"/>
                </a:solidFill>
                <a:ea typeface="微软雅黑 Light" panose="020B0502040204020203" pitchFamily="34" charset="-122"/>
              </a:rPr>
              <a:t>”</a:t>
            </a:r>
            <a:r>
              <a:rPr lang="zh-CN" altLang="en-US" sz="2000" b="1">
                <a:solidFill>
                  <a:srgbClr val="CC3300"/>
                </a:solidFill>
                <a:ea typeface="微软雅黑 Light" panose="020B0502040204020203" pitchFamily="34" charset="-122"/>
              </a:rPr>
              <a:t>？</a:t>
            </a:r>
            <a:r>
              <a:rPr lang="zh-CN" altLang="en-US" sz="4000" b="1">
                <a:ea typeface="微软雅黑 Light" panose="020B0502040204020203" pitchFamily="34" charset="-122"/>
              </a:rPr>
              <a:t> </a:t>
            </a:r>
            <a:r>
              <a:rPr lang="zh-CN" altLang="en-US" sz="2800" b="1">
                <a:solidFill>
                  <a:srgbClr val="CC3300"/>
                </a:solidFill>
                <a:ea typeface="微软雅黑 Light" panose="020B0502040204020203" pitchFamily="34" charset="-122"/>
              </a:rPr>
              <a:t/>
            </a:r>
            <a:br>
              <a:rPr lang="zh-CN" altLang="en-US" sz="2800" b="1">
                <a:solidFill>
                  <a:srgbClr val="CC3300"/>
                </a:solidFill>
                <a:ea typeface="微软雅黑 Light" panose="020B0502040204020203" pitchFamily="34" charset="-122"/>
              </a:rPr>
            </a:br>
            <a:endParaRPr lang="en-US" altLang="zh-CN" sz="2400">
              <a:latin typeface="微软雅黑 Light" panose="020B0502040204020203" pitchFamily="34" charset="-122"/>
              <a:ea typeface="微软雅黑 Light" panose="020B0502040204020203" pitchFamily="34" charset="-122"/>
            </a:endParaRPr>
          </a:p>
        </p:txBody>
      </p:sp>
      <p:pic>
        <p:nvPicPr>
          <p:cNvPr id="75781" name="图片 13"/>
          <p:cNvPicPr>
            <a:picLocks noChangeAspect="1"/>
          </p:cNvPicPr>
          <p:nvPr/>
        </p:nvPicPr>
        <p:blipFill>
          <a:blip r:embed="rId4"/>
          <a:srcRect/>
          <a:stretch>
            <a:fillRect/>
          </a:stretch>
        </p:blipFill>
        <p:spPr bwMode="auto">
          <a:xfrm>
            <a:off x="0" y="0"/>
            <a:ext cx="1082675" cy="1365250"/>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082675" y="1269365"/>
            <a:ext cx="7156450" cy="293433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42900" indent="-342900" defTabSz="914400">
              <a:lnSpc>
                <a:spcPct val="100000"/>
              </a:lnSpc>
              <a:spcBef>
                <a:spcPct val="20000"/>
              </a:spcBef>
              <a:buClr>
                <a:srgbClr val="3333CC"/>
              </a:buClr>
              <a:buSzPct val="60000"/>
              <a:buFont typeface="Wingdings" panose="05000000000000000000" pitchFamily="2" charset="2"/>
              <a:buNone/>
              <a:defRPr/>
            </a:pPr>
            <a:r>
              <a:rPr lang="en-US" altLang="zh-CN" sz="3200" dirty="0">
                <a:solidFill>
                  <a:schemeClr val="accent1"/>
                </a:solidFill>
                <a:latin typeface="Times New Roman" panose="02020603050405020304" pitchFamily="18" charset="0"/>
                <a:ea typeface="仿宋_GB2312" pitchFamily="49" charset="-122"/>
              </a:rPr>
              <a:t>1</a:t>
            </a:r>
            <a:r>
              <a:rPr lang="zh-CN" altLang="en-US" sz="3200" dirty="0">
                <a:solidFill>
                  <a:schemeClr val="accent1"/>
                </a:solidFill>
                <a:latin typeface="Times New Roman" panose="02020603050405020304" pitchFamily="18" charset="0"/>
                <a:ea typeface="仿宋_GB2312" pitchFamily="49" charset="-122"/>
              </a:rPr>
              <a:t>、客观性。</a:t>
            </a:r>
            <a:endParaRPr lang="en-US" altLang="zh-CN" sz="3200" kern="0" dirty="0">
              <a:solidFill>
                <a:schemeClr val="accent1"/>
              </a:solidFill>
              <a:latin typeface="Times New Roman" panose="02020603050405020304" pitchFamily="18" charset="0"/>
              <a:ea typeface="仿宋_GB2312" pitchFamily="49" charset="-122"/>
              <a:cs typeface="+mn-cs"/>
            </a:endParaRPr>
          </a:p>
          <a:p>
            <a:pPr marL="342900" indent="-342900" defTabSz="914400">
              <a:lnSpc>
                <a:spcPct val="100000"/>
              </a:lnSpc>
              <a:spcBef>
                <a:spcPct val="20000"/>
              </a:spcBef>
              <a:buClr>
                <a:srgbClr val="3333CC"/>
              </a:buClr>
              <a:buSzPct val="60000"/>
              <a:buFont typeface="Wingdings" panose="05000000000000000000" pitchFamily="2" charset="2"/>
              <a:buNone/>
              <a:defRPr/>
            </a:pPr>
            <a:r>
              <a:rPr lang="en-US" altLang="zh-CN" sz="3200" kern="0" dirty="0">
                <a:solidFill>
                  <a:schemeClr val="accent1"/>
                </a:solidFill>
                <a:latin typeface="Times New Roman" panose="02020603050405020304" pitchFamily="18" charset="0"/>
                <a:ea typeface="仿宋_GB2312" pitchFamily="49" charset="-122"/>
                <a:cs typeface="+mn-cs"/>
              </a:rPr>
              <a:t>2</a:t>
            </a:r>
            <a:r>
              <a:rPr lang="zh-CN" altLang="en-US" sz="3200" kern="0" dirty="0">
                <a:solidFill>
                  <a:schemeClr val="accent1"/>
                </a:solidFill>
                <a:latin typeface="Times New Roman" panose="02020603050405020304" pitchFamily="18" charset="0"/>
                <a:ea typeface="仿宋_GB2312" pitchFamily="49" charset="-122"/>
                <a:cs typeface="+mn-cs"/>
              </a:rPr>
              <a:t>、</a:t>
            </a:r>
            <a:r>
              <a:rPr lang="zh-CN" altLang="en-US" sz="3200" kern="0" dirty="0">
                <a:solidFill>
                  <a:schemeClr val="accent1"/>
                </a:solidFill>
                <a:latin typeface="Tahoma" panose="020B0604030504040204"/>
                <a:ea typeface="仿宋_GB2312" pitchFamily="49" charset="-122"/>
                <a:cs typeface="+mn-cs"/>
              </a:rPr>
              <a:t>主体性：事实渗透着或负载着理论（价值）。</a:t>
            </a:r>
          </a:p>
          <a:p>
            <a:pPr marL="342900" indent="-342900" defTabSz="914400">
              <a:lnSpc>
                <a:spcPct val="100000"/>
              </a:lnSpc>
              <a:spcBef>
                <a:spcPct val="20000"/>
              </a:spcBef>
              <a:buClr>
                <a:srgbClr val="3333CC"/>
              </a:buClr>
              <a:buSzPct val="60000"/>
              <a:buFont typeface="Wingdings" panose="05000000000000000000" pitchFamily="2" charset="2"/>
              <a:buNone/>
              <a:defRPr/>
            </a:pPr>
            <a:r>
              <a:rPr lang="en-US" altLang="zh-CN" sz="3200" kern="0" dirty="0">
                <a:solidFill>
                  <a:schemeClr val="accent1"/>
                </a:solidFill>
                <a:latin typeface="Tahoma" panose="020B0604030504040204"/>
                <a:ea typeface="仿宋_GB2312" pitchFamily="49" charset="-122"/>
                <a:cs typeface="+mn-cs"/>
              </a:rPr>
              <a:t>   </a:t>
            </a:r>
            <a:r>
              <a:rPr lang="zh-CN" altLang="en-US" sz="3200" kern="0" dirty="0">
                <a:solidFill>
                  <a:schemeClr val="accent1"/>
                </a:solidFill>
                <a:latin typeface="Tahoma" panose="020B0604030504040204"/>
                <a:ea typeface="仿宋_GB2312" pitchFamily="49" charset="-122"/>
                <a:cs typeface="+mn-cs"/>
              </a:rPr>
              <a:t>等等。</a:t>
            </a:r>
          </a:p>
        </p:txBody>
      </p:sp>
      <p:pic>
        <p:nvPicPr>
          <p:cNvPr id="77827"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082675" y="501650"/>
            <a:ext cx="7156450" cy="33401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 typeface="Wingdings" panose="05000000000000000000" pitchFamily="2" charset="2"/>
              <a:buNone/>
              <a:defRPr/>
            </a:pPr>
            <a:endParaRPr lang="en-US" altLang="zh-CN" sz="3600" kern="0" dirty="0">
              <a:solidFill>
                <a:srgbClr val="333399"/>
              </a:solidFill>
              <a:latin typeface="Tahoma" panose="020B0604030504040204"/>
              <a:ea typeface="楷体_GB2312" pitchFamily="49" charset="-122"/>
            </a:endParaRPr>
          </a:p>
          <a:p>
            <a:pPr fontAlgn="auto">
              <a:spcAft>
                <a:spcPts val="0"/>
              </a:spcAft>
              <a:buFont typeface="Wingdings" panose="05000000000000000000" pitchFamily="2" charset="2"/>
              <a:buNone/>
              <a:defRPr/>
            </a:pPr>
            <a:r>
              <a:rPr lang="zh-CN" altLang="en-US" sz="3200" b="1" dirty="0">
                <a:solidFill>
                  <a:schemeClr val="accent1"/>
                </a:solidFill>
              </a:rPr>
              <a:t>二、科学事实（观察）与理论的关系</a:t>
            </a:r>
            <a:endParaRPr lang="en-US" altLang="zh-CN" sz="3200" b="1" dirty="0">
              <a:solidFill>
                <a:schemeClr val="accent1"/>
              </a:solidFill>
            </a:endParaRPr>
          </a:p>
          <a:p>
            <a:pPr fontAlgn="auto">
              <a:spcAft>
                <a:spcPts val="0"/>
              </a:spcAft>
              <a:buFont typeface="Wingdings" panose="05000000000000000000" pitchFamily="2" charset="2"/>
              <a:buNone/>
              <a:defRPr/>
            </a:pPr>
            <a:endParaRPr lang="en-US" altLang="zh-CN" sz="2800" b="1" dirty="0">
              <a:solidFill>
                <a:srgbClr val="CC3300"/>
              </a:solidFill>
            </a:endParaRPr>
          </a:p>
          <a:p>
            <a:pPr algn="ctr" fontAlgn="auto">
              <a:spcAft>
                <a:spcPts val="0"/>
              </a:spcAft>
              <a:buFont typeface="Wingdings" panose="05000000000000000000" pitchFamily="2" charset="2"/>
              <a:buNone/>
              <a:defRPr/>
            </a:pPr>
            <a:r>
              <a:rPr lang="zh-CN" altLang="en-US" sz="4000" b="1" dirty="0">
                <a:ea typeface="隶书" panose="02010509060101010101" pitchFamily="49" charset="-122"/>
              </a:rPr>
              <a:t> </a:t>
            </a:r>
            <a:endParaRPr lang="en-US" altLang="zh-CN" sz="4000" b="1" dirty="0">
              <a:ea typeface="隶书" panose="02010509060101010101" pitchFamily="49" charset="-122"/>
            </a:endParaRPr>
          </a:p>
          <a:p>
            <a:pPr algn="ctr" fontAlgn="auto">
              <a:spcAft>
                <a:spcPts val="0"/>
              </a:spcAft>
              <a:buFont typeface="Wingdings" panose="05000000000000000000" pitchFamily="2" charset="2"/>
              <a:buNone/>
              <a:defRPr/>
            </a:pPr>
            <a:r>
              <a:rPr lang="zh-CN" altLang="en-US" sz="4000" b="1" dirty="0">
                <a:ea typeface="隶书" panose="02010509060101010101" pitchFamily="49" charset="-122"/>
              </a:rPr>
              <a:t>观察渗透理论</a:t>
            </a:r>
            <a:r>
              <a:rPr lang="zh-CN" altLang="en-US" sz="4000" dirty="0"/>
              <a:t/>
            </a:r>
            <a:br>
              <a:rPr lang="zh-CN" altLang="en-US" sz="4000" dirty="0"/>
            </a:br>
            <a:endParaRPr lang="zh-CN" altLang="en-US" sz="2700" dirty="0">
              <a:solidFill>
                <a:srgbClr val="009900"/>
              </a:solidFill>
              <a:latin typeface="Times New Roman" panose="02020603050405020304" pitchFamily="18" charset="0"/>
              <a:ea typeface="楷体_GB2312" pitchFamily="49" charset="-122"/>
            </a:endParaRPr>
          </a:p>
        </p:txBody>
      </p:sp>
      <p:pic>
        <p:nvPicPr>
          <p:cNvPr id="79875"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082675" y="501650"/>
            <a:ext cx="7156450" cy="33401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 typeface="Wingdings" panose="05000000000000000000" pitchFamily="2" charset="2"/>
              <a:buNone/>
              <a:defRPr/>
            </a:pPr>
            <a:endParaRPr lang="en-US" altLang="zh-CN" sz="3600" kern="0" dirty="0">
              <a:solidFill>
                <a:schemeClr val="accent1"/>
              </a:solidFill>
              <a:latin typeface="Tahoma" panose="020B0604030504040204"/>
              <a:ea typeface="楷体_GB2312" pitchFamily="49" charset="-122"/>
            </a:endParaRPr>
          </a:p>
          <a:p>
            <a:pPr fontAlgn="auto">
              <a:spcAft>
                <a:spcPts val="0"/>
              </a:spcAft>
              <a:buFont typeface="Wingdings" panose="05000000000000000000" pitchFamily="2" charset="2"/>
              <a:buNone/>
              <a:defRPr/>
            </a:pPr>
            <a:r>
              <a:rPr lang="zh-CN" altLang="en-US" sz="3200" b="1" dirty="0">
                <a:solidFill>
                  <a:schemeClr val="accent1"/>
                </a:solidFill>
              </a:rPr>
              <a:t>三、感性认识与理性认识的关系</a:t>
            </a:r>
          </a:p>
          <a:p>
            <a:pPr marL="342900" indent="-342900" defTabSz="914400">
              <a:lnSpc>
                <a:spcPct val="100000"/>
              </a:lnSpc>
              <a:spcBef>
                <a:spcPct val="20000"/>
              </a:spcBef>
              <a:buClr>
                <a:srgbClr val="3333CC"/>
              </a:buClr>
              <a:buSzPct val="60000"/>
              <a:buFont typeface="Wingdings" panose="05000000000000000000" pitchFamily="2" charset="2"/>
              <a:buNone/>
              <a:defRPr/>
            </a:pPr>
            <a:r>
              <a:rPr lang="en-US" altLang="zh-CN" sz="3200" dirty="0">
                <a:solidFill>
                  <a:schemeClr val="accent1"/>
                </a:solidFill>
                <a:latin typeface="Times New Roman" panose="02020603050405020304" pitchFamily="18" charset="0"/>
                <a:ea typeface="仿宋_GB2312" pitchFamily="49" charset="-122"/>
                <a:sym typeface="+mn-ea"/>
              </a:rPr>
              <a:t>1</a:t>
            </a:r>
            <a:r>
              <a:rPr lang="zh-CN" altLang="en-US" sz="3200" dirty="0">
                <a:solidFill>
                  <a:schemeClr val="accent1"/>
                </a:solidFill>
                <a:latin typeface="Times New Roman" panose="02020603050405020304" pitchFamily="18" charset="0"/>
                <a:ea typeface="仿宋_GB2312" pitchFamily="49" charset="-122"/>
                <a:sym typeface="+mn-ea"/>
              </a:rPr>
              <a:t>、感性认识（经验）对理性认识的重</a:t>
            </a:r>
          </a:p>
          <a:p>
            <a:pPr marL="342900" indent="-342900" defTabSz="914400">
              <a:lnSpc>
                <a:spcPct val="100000"/>
              </a:lnSpc>
              <a:spcBef>
                <a:spcPct val="20000"/>
              </a:spcBef>
              <a:buClr>
                <a:srgbClr val="3333CC"/>
              </a:buClr>
              <a:buSzPct val="60000"/>
              <a:buFont typeface="Wingdings" panose="05000000000000000000" pitchFamily="2" charset="2"/>
              <a:buNone/>
              <a:defRPr/>
            </a:pPr>
            <a:r>
              <a:rPr lang="zh-CN" altLang="en-US" sz="3200" dirty="0">
                <a:solidFill>
                  <a:schemeClr val="accent1"/>
                </a:solidFill>
                <a:latin typeface="Times New Roman" panose="02020603050405020304" pitchFamily="18" charset="0"/>
                <a:ea typeface="仿宋_GB2312" pitchFamily="49" charset="-122"/>
                <a:sym typeface="+mn-ea"/>
              </a:rPr>
              <a:t>要性：理性认识依赖于感性认识。</a:t>
            </a:r>
            <a:endParaRPr lang="en-US" altLang="zh-CN" sz="3200" kern="0" dirty="0">
              <a:solidFill>
                <a:schemeClr val="accent1"/>
              </a:solidFill>
              <a:latin typeface="Times New Roman" panose="02020603050405020304" pitchFamily="18" charset="0"/>
              <a:ea typeface="仿宋_GB2312" pitchFamily="49" charset="-122"/>
              <a:cs typeface="+mn-cs"/>
            </a:endParaRPr>
          </a:p>
          <a:p>
            <a:pPr marL="342900" indent="-342900" defTabSz="914400">
              <a:lnSpc>
                <a:spcPct val="100000"/>
              </a:lnSpc>
              <a:spcBef>
                <a:spcPct val="20000"/>
              </a:spcBef>
              <a:buClr>
                <a:srgbClr val="3333CC"/>
              </a:buClr>
              <a:buSzPct val="60000"/>
              <a:buFont typeface="Wingdings" panose="05000000000000000000" pitchFamily="2" charset="2"/>
              <a:buNone/>
              <a:defRPr/>
            </a:pPr>
            <a:r>
              <a:rPr lang="en-US" altLang="zh-CN" sz="3200" kern="0" dirty="0">
                <a:solidFill>
                  <a:schemeClr val="accent1"/>
                </a:solidFill>
                <a:latin typeface="Times New Roman" panose="02020603050405020304" pitchFamily="18" charset="0"/>
                <a:ea typeface="仿宋_GB2312" pitchFamily="49" charset="-122"/>
                <a:cs typeface="+mn-cs"/>
                <a:sym typeface="+mn-ea"/>
              </a:rPr>
              <a:t>2</a:t>
            </a:r>
            <a:r>
              <a:rPr lang="zh-CN" altLang="en-US" sz="3200" kern="0" dirty="0">
                <a:solidFill>
                  <a:schemeClr val="accent1"/>
                </a:solidFill>
                <a:latin typeface="Times New Roman" panose="02020603050405020304" pitchFamily="18" charset="0"/>
                <a:ea typeface="仿宋_GB2312" pitchFamily="49" charset="-122"/>
                <a:cs typeface="+mn-cs"/>
                <a:sym typeface="+mn-ea"/>
              </a:rPr>
              <a:t>、理性认识（理性）对感性认识的重</a:t>
            </a:r>
          </a:p>
          <a:p>
            <a:pPr marL="342900" indent="-342900" defTabSz="914400">
              <a:lnSpc>
                <a:spcPct val="100000"/>
              </a:lnSpc>
              <a:spcBef>
                <a:spcPct val="20000"/>
              </a:spcBef>
              <a:buClr>
                <a:srgbClr val="3333CC"/>
              </a:buClr>
              <a:buSzPct val="60000"/>
              <a:buFont typeface="Wingdings" panose="05000000000000000000" pitchFamily="2" charset="2"/>
              <a:buNone/>
              <a:defRPr/>
            </a:pPr>
            <a:r>
              <a:rPr lang="zh-CN" altLang="en-US" sz="3200" kern="0" dirty="0">
                <a:solidFill>
                  <a:schemeClr val="accent1"/>
                </a:solidFill>
                <a:latin typeface="Times New Roman" panose="02020603050405020304" pitchFamily="18" charset="0"/>
                <a:ea typeface="仿宋_GB2312" pitchFamily="49" charset="-122"/>
                <a:cs typeface="+mn-cs"/>
                <a:sym typeface="+mn-ea"/>
              </a:rPr>
              <a:t>要</a:t>
            </a:r>
            <a:r>
              <a:rPr lang="zh-CN" altLang="en-US" sz="3200" kern="0" dirty="0">
                <a:solidFill>
                  <a:schemeClr val="accent1"/>
                </a:solidFill>
                <a:latin typeface="Tahoma" panose="020B0604030504040204"/>
                <a:ea typeface="仿宋_GB2312" pitchFamily="49" charset="-122"/>
                <a:cs typeface="+mn-cs"/>
                <a:sym typeface="+mn-ea"/>
              </a:rPr>
              <a:t>性：感性认识也依赖于理性认识。</a:t>
            </a:r>
            <a:r>
              <a:rPr lang="zh-CN" altLang="en-US" sz="3200" dirty="0">
                <a:solidFill>
                  <a:schemeClr val="accent1"/>
                </a:solidFill>
              </a:rPr>
              <a:t/>
            </a:r>
            <a:br>
              <a:rPr lang="zh-CN" altLang="en-US" sz="3200" dirty="0">
                <a:solidFill>
                  <a:schemeClr val="accent1"/>
                </a:solidFill>
              </a:rPr>
            </a:br>
            <a:endParaRPr lang="zh-CN" altLang="en-US" sz="3200" dirty="0">
              <a:solidFill>
                <a:schemeClr val="accent1"/>
              </a:solidFill>
              <a:latin typeface="Times New Roman" panose="02020603050405020304" pitchFamily="18" charset="0"/>
              <a:ea typeface="楷体_GB2312" pitchFamily="49" charset="-122"/>
            </a:endParaRPr>
          </a:p>
        </p:txBody>
      </p:sp>
      <p:pic>
        <p:nvPicPr>
          <p:cNvPr id="81923"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25"/>
          <p:cNvSpPr txBox="1">
            <a:spLocks noChangeArrowheads="1"/>
          </p:cNvSpPr>
          <p:nvPr/>
        </p:nvSpPr>
        <p:spPr bwMode="auto">
          <a:xfrm>
            <a:off x="1236663" y="1528763"/>
            <a:ext cx="6465887" cy="1754187"/>
          </a:xfrm>
          <a:prstGeom prst="rect">
            <a:avLst/>
          </a:prstGeom>
          <a:noFill/>
          <a:ln w="9525">
            <a:noFill/>
            <a:miter lim="800000"/>
          </a:ln>
        </p:spPr>
        <p:txBody>
          <a:bodyPr>
            <a:spAutoFit/>
          </a:bodyPr>
          <a:lstStyle/>
          <a:p>
            <a:pPr algn="ctr"/>
            <a:r>
              <a:rPr lang="zh-CN" altLang="en-US" sz="5400">
                <a:ea typeface="隶书" panose="02010509060101010101" pitchFamily="49" charset="-122"/>
              </a:rPr>
              <a:t>第一讲  </a:t>
            </a:r>
            <a:endParaRPr lang="en-US" altLang="zh-CN" sz="5400">
              <a:ea typeface="隶书" panose="02010509060101010101" pitchFamily="49" charset="-122"/>
            </a:endParaRPr>
          </a:p>
          <a:p>
            <a:pPr algn="ctr"/>
            <a:r>
              <a:rPr lang="zh-CN" altLang="en-US" sz="5400">
                <a:ea typeface="隶书" panose="02010509060101010101" pitchFamily="49" charset="-122"/>
              </a:rPr>
              <a:t>人类自然观的发展</a:t>
            </a:r>
            <a:endParaRPr lang="zh-CN" altLang="en-US" sz="5400">
              <a:latin typeface="隶书" panose="02010509060101010101" pitchFamily="49" charset="-122"/>
              <a:ea typeface="隶书" panose="02010509060101010101" pitchFamily="49" charset="-122"/>
            </a:endParaRPr>
          </a:p>
        </p:txBody>
      </p:sp>
      <p:pic>
        <p:nvPicPr>
          <p:cNvPr id="10242" name="图片 1"/>
          <p:cNvPicPr>
            <a:picLocks noChangeAspect="1"/>
          </p:cNvPicPr>
          <p:nvPr/>
        </p:nvPicPr>
        <p:blipFill>
          <a:blip r:embed="rId2"/>
          <a:srcRect/>
          <a:stretch>
            <a:fillRect/>
          </a:stretch>
        </p:blipFill>
        <p:spPr bwMode="auto">
          <a:xfrm>
            <a:off x="0" y="-30163"/>
            <a:ext cx="2473325" cy="3119438"/>
          </a:xfrm>
          <a:prstGeom prst="rect">
            <a:avLst/>
          </a:prstGeom>
          <a:noFill/>
          <a:ln w="9525">
            <a:noFill/>
            <a:miter lim="800000"/>
            <a:headEnd/>
            <a:tailEnd/>
          </a:ln>
        </p:spPr>
      </p:pic>
      <p:pic>
        <p:nvPicPr>
          <p:cNvPr id="10243" name="图片 8"/>
          <p:cNvPicPr>
            <a:picLocks noChangeAspect="1"/>
          </p:cNvPicPr>
          <p:nvPr/>
        </p:nvPicPr>
        <p:blipFill>
          <a:blip r:embed="rId3"/>
          <a:srcRect/>
          <a:stretch>
            <a:fillRect/>
          </a:stretch>
        </p:blipFill>
        <p:spPr bwMode="auto">
          <a:xfrm>
            <a:off x="6469063" y="1773238"/>
            <a:ext cx="2673350" cy="3370262"/>
          </a:xfrm>
          <a:prstGeom prst="rect">
            <a:avLst/>
          </a:prstGeom>
          <a:noFill/>
          <a:ln w="9525">
            <a:noFill/>
            <a:miter lim="800000"/>
            <a:headEnd/>
            <a:tailEnd/>
          </a:ln>
        </p:spPr>
      </p:pic>
    </p:spTree>
  </p:cSld>
  <p:clrMapOvr>
    <a:masterClrMapping/>
  </p:clrMapOvr>
  <p:transition spd="med" advTm="1000">
    <p:blinds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文本框 25"/>
          <p:cNvSpPr txBox="1">
            <a:spLocks noChangeArrowheads="1"/>
          </p:cNvSpPr>
          <p:nvPr/>
        </p:nvSpPr>
        <p:spPr bwMode="auto">
          <a:xfrm>
            <a:off x="-182563" y="1519238"/>
            <a:ext cx="8442326" cy="1570037"/>
          </a:xfrm>
          <a:prstGeom prst="rect">
            <a:avLst/>
          </a:prstGeom>
          <a:noFill/>
          <a:ln w="9525">
            <a:noFill/>
            <a:miter lim="800000"/>
          </a:ln>
        </p:spPr>
        <p:txBody>
          <a:bodyPr>
            <a:spAutoFit/>
          </a:bodyPr>
          <a:lstStyle/>
          <a:p>
            <a:pPr algn="ctr"/>
            <a:r>
              <a:rPr lang="en-US" altLang="zh-CN" sz="4800">
                <a:ea typeface="隶书" panose="02010509060101010101" pitchFamily="49" charset="-122"/>
              </a:rPr>
              <a:t>  </a:t>
            </a:r>
            <a:r>
              <a:rPr lang="zh-CN" altLang="en-US" sz="4800">
                <a:ea typeface="隶书" panose="02010509060101010101" pitchFamily="49" charset="-122"/>
              </a:rPr>
              <a:t>第四讲  </a:t>
            </a:r>
            <a:br>
              <a:rPr lang="zh-CN" altLang="en-US" sz="4800">
                <a:ea typeface="隶书" panose="02010509060101010101" pitchFamily="49" charset="-122"/>
              </a:rPr>
            </a:br>
            <a:r>
              <a:rPr lang="zh-CN" altLang="en-US" sz="4800">
                <a:ea typeface="隶书" panose="02010509060101010101" pitchFamily="49" charset="-122"/>
              </a:rPr>
              <a:t>  科学理论的检验和评价</a:t>
            </a:r>
            <a:r>
              <a:rPr lang="zh-CN" altLang="en-US" sz="4800">
                <a:ea typeface="黑体" panose="02010609060101010101" pitchFamily="49" charset="-122"/>
              </a:rPr>
              <a:t> </a:t>
            </a:r>
            <a:endParaRPr lang="zh-CN" altLang="en-US" sz="4800">
              <a:latin typeface="隶书" panose="02010509060101010101" pitchFamily="49" charset="-122"/>
              <a:ea typeface="隶书" panose="02010509060101010101" pitchFamily="49" charset="-122"/>
            </a:endParaRPr>
          </a:p>
        </p:txBody>
      </p:sp>
      <p:pic>
        <p:nvPicPr>
          <p:cNvPr id="83970" name="图片 1"/>
          <p:cNvPicPr>
            <a:picLocks noChangeAspect="1"/>
          </p:cNvPicPr>
          <p:nvPr/>
        </p:nvPicPr>
        <p:blipFill>
          <a:blip r:embed="rId2"/>
          <a:srcRect/>
          <a:stretch>
            <a:fillRect/>
          </a:stretch>
        </p:blipFill>
        <p:spPr bwMode="auto">
          <a:xfrm>
            <a:off x="0" y="-30163"/>
            <a:ext cx="2473325" cy="3119438"/>
          </a:xfrm>
          <a:prstGeom prst="rect">
            <a:avLst/>
          </a:prstGeom>
          <a:noFill/>
          <a:ln w="9525">
            <a:noFill/>
            <a:miter lim="800000"/>
            <a:headEnd/>
            <a:tailEnd/>
          </a:ln>
        </p:spPr>
      </p:pic>
      <p:pic>
        <p:nvPicPr>
          <p:cNvPr id="83971" name="图片 8"/>
          <p:cNvPicPr>
            <a:picLocks noChangeAspect="1"/>
          </p:cNvPicPr>
          <p:nvPr/>
        </p:nvPicPr>
        <p:blipFill>
          <a:blip r:embed="rId3"/>
          <a:srcRect/>
          <a:stretch>
            <a:fillRect/>
          </a:stretch>
        </p:blipFill>
        <p:spPr bwMode="auto">
          <a:xfrm>
            <a:off x="6469063" y="1773238"/>
            <a:ext cx="2673350" cy="3370262"/>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973138" y="439738"/>
            <a:ext cx="7326312" cy="3338512"/>
          </a:xfrm>
          <a:prstGeom prst="rect">
            <a:avLst/>
          </a:prstGeom>
        </p:spPr>
        <p:txBody>
          <a:bodyPr/>
          <a:lstStyle/>
          <a:p>
            <a:pPr>
              <a:lnSpc>
                <a:spcPct val="90000"/>
              </a:lnSpc>
              <a:buFont typeface="Wingdings" panose="05000000000000000000" pitchFamily="2" charset="2"/>
              <a:buNone/>
            </a:pPr>
            <a:r>
              <a:rPr lang="zh-CN" altLang="en-US" sz="3600" b="1">
                <a:solidFill>
                  <a:schemeClr val="accent1"/>
                </a:solidFill>
                <a:ea typeface="黑体" panose="02010609060101010101" pitchFamily="49" charset="-122"/>
              </a:rPr>
              <a:t>         第一节  科学理论的检验</a:t>
            </a:r>
            <a:endParaRPr lang="en-US" altLang="zh-CN" sz="3600">
              <a:solidFill>
                <a:schemeClr val="accent1"/>
              </a:solidFill>
              <a:latin typeface="Tahoma" panose="020B0604030504040204" pitchFamily="34" charset="0"/>
              <a:ea typeface="楷体_GB2312"/>
              <a:cs typeface="楷体_GB2312"/>
            </a:endParaRPr>
          </a:p>
          <a:p>
            <a:pPr>
              <a:lnSpc>
                <a:spcPct val="90000"/>
              </a:lnSpc>
              <a:buFont typeface="Wingdings" panose="05000000000000000000" pitchFamily="2" charset="2"/>
              <a:buNone/>
            </a:pPr>
            <a:endParaRPr lang="en-US" altLang="zh-CN" sz="3200" b="1">
              <a:solidFill>
                <a:schemeClr val="accent1"/>
              </a:solidFill>
              <a:ea typeface="黑体" panose="02010609060101010101" pitchFamily="49" charset="-122"/>
            </a:endParaRPr>
          </a:p>
          <a:p>
            <a:pPr>
              <a:lnSpc>
                <a:spcPct val="90000"/>
              </a:lnSpc>
              <a:buFont typeface="Wingdings" panose="05000000000000000000" pitchFamily="2" charset="2"/>
              <a:buNone/>
            </a:pPr>
            <a:r>
              <a:rPr lang="zh-CN" altLang="en-US" sz="2400" b="1">
                <a:solidFill>
                  <a:schemeClr val="accent1"/>
                </a:solidFill>
                <a:ea typeface="黑体" panose="02010609060101010101" pitchFamily="49" charset="-122"/>
              </a:rPr>
              <a:t>一、科学理论的检验步骤</a:t>
            </a:r>
            <a:endParaRPr lang="en-US" altLang="zh-CN" sz="2400" b="1">
              <a:solidFill>
                <a:schemeClr val="accent1"/>
              </a:solidFill>
              <a:ea typeface="黑体" panose="02010609060101010101" pitchFamily="49" charset="-122"/>
            </a:endParaRPr>
          </a:p>
          <a:p>
            <a:pPr>
              <a:lnSpc>
                <a:spcPct val="150000"/>
              </a:lnSpc>
              <a:buFont typeface="Wingdings" panose="05000000000000000000" pitchFamily="2" charset="2"/>
              <a:buNone/>
            </a:pPr>
            <a:r>
              <a:rPr lang="en-US" altLang="zh-CN" sz="2400">
                <a:latin typeface="Times New Roman" panose="02020603050405020304" pitchFamily="18" charset="0"/>
                <a:ea typeface="仿宋_GB2312"/>
                <a:cs typeface="仿宋_GB2312"/>
              </a:rPr>
              <a:t>1</a:t>
            </a:r>
            <a:r>
              <a:rPr lang="zh-CN" altLang="en-US" sz="2400">
                <a:latin typeface="Times New Roman" panose="02020603050405020304" pitchFamily="18" charset="0"/>
                <a:ea typeface="仿宋_GB2312"/>
                <a:cs typeface="仿宋_GB2312"/>
              </a:rPr>
              <a:t>、从理论中推出观察陈述或事实陈述（检验蕴涵）。</a:t>
            </a:r>
          </a:p>
          <a:p>
            <a:pPr>
              <a:lnSpc>
                <a:spcPct val="150000"/>
              </a:lnSpc>
              <a:buFont typeface="Wingdings" panose="05000000000000000000" pitchFamily="2" charset="2"/>
              <a:buNone/>
            </a:pPr>
            <a:r>
              <a:rPr lang="en-US" altLang="zh-CN" sz="2400">
                <a:latin typeface="Times New Roman" panose="02020603050405020304" pitchFamily="18" charset="0"/>
                <a:ea typeface="仿宋_GB2312"/>
                <a:cs typeface="仿宋_GB2312"/>
              </a:rPr>
              <a:t>2</a:t>
            </a:r>
            <a:r>
              <a:rPr lang="zh-CN" altLang="en-US" sz="2400">
                <a:latin typeface="Times New Roman" panose="02020603050405020304" pitchFamily="18" charset="0"/>
                <a:ea typeface="仿宋_GB2312"/>
                <a:cs typeface="仿宋_GB2312"/>
              </a:rPr>
              <a:t>、设计并进行实验以检查上述检验蕴涵是否符合实验事实。</a:t>
            </a:r>
          </a:p>
          <a:p>
            <a:pPr>
              <a:lnSpc>
                <a:spcPct val="150000"/>
              </a:lnSpc>
              <a:buFont typeface="Wingdings" panose="05000000000000000000" pitchFamily="2" charset="2"/>
              <a:buNone/>
            </a:pPr>
            <a:r>
              <a:rPr lang="en-US" altLang="zh-CN" sz="2400">
                <a:latin typeface="Times New Roman" panose="02020603050405020304" pitchFamily="18" charset="0"/>
                <a:ea typeface="仿宋_GB2312"/>
                <a:cs typeface="仿宋_GB2312"/>
              </a:rPr>
              <a:t>3</a:t>
            </a:r>
            <a:r>
              <a:rPr lang="zh-CN" altLang="en-US" sz="2400">
                <a:latin typeface="Times New Roman" panose="02020603050405020304" pitchFamily="18" charset="0"/>
                <a:ea typeface="仿宋_GB2312"/>
                <a:cs typeface="仿宋_GB2312"/>
              </a:rPr>
              <a:t>、作出检验论证，看看观察事实是否证实或证伪了这个理论。这就涉及到检验逻辑问题。</a:t>
            </a:r>
          </a:p>
        </p:txBody>
      </p:sp>
      <p:pic>
        <p:nvPicPr>
          <p:cNvPr id="84995"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082675" y="501650"/>
            <a:ext cx="7156450" cy="33401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 typeface="Wingdings" panose="05000000000000000000" pitchFamily="2" charset="2"/>
              <a:buNone/>
              <a:defRPr/>
            </a:pPr>
            <a:endParaRPr lang="en-US" altLang="zh-CN" sz="3600" kern="0" dirty="0">
              <a:solidFill>
                <a:srgbClr val="333399"/>
              </a:solidFill>
              <a:latin typeface="Tahoma" panose="020B0604030504040204"/>
              <a:ea typeface="楷体_GB2312" pitchFamily="49" charset="-122"/>
            </a:endParaRPr>
          </a:p>
          <a:p>
            <a:pPr fontAlgn="auto">
              <a:spcAft>
                <a:spcPts val="0"/>
              </a:spcAft>
              <a:buFont typeface="Wingdings" panose="05000000000000000000" pitchFamily="2" charset="2"/>
              <a:buNone/>
              <a:defRPr/>
            </a:pPr>
            <a:r>
              <a:rPr lang="zh-CN" altLang="en-US" sz="2800" b="1" dirty="0">
                <a:solidFill>
                  <a:schemeClr val="accent1"/>
                </a:solidFill>
              </a:rPr>
              <a:t>二、科学理论的检验逻辑（证据与理论的关系）</a:t>
            </a:r>
            <a:endParaRPr lang="en-US" altLang="zh-CN" sz="2800" b="1" dirty="0">
              <a:solidFill>
                <a:schemeClr val="accent1"/>
              </a:solidFill>
            </a:endParaRPr>
          </a:p>
          <a:p>
            <a:pPr fontAlgn="auto">
              <a:spcAft>
                <a:spcPts val="0"/>
              </a:spcAft>
              <a:buFont typeface="Wingdings" panose="05000000000000000000" pitchFamily="2" charset="2"/>
              <a:buNone/>
              <a:defRPr/>
            </a:pPr>
            <a:endParaRPr lang="en-US" altLang="zh-CN" sz="3200" dirty="0">
              <a:ea typeface="仿宋_GB2312" pitchFamily="49" charset="-122"/>
            </a:endParaRPr>
          </a:p>
          <a:p>
            <a:pPr fontAlgn="auto">
              <a:spcAft>
                <a:spcPts val="0"/>
              </a:spcAft>
              <a:buFont typeface="Wingdings" panose="05000000000000000000" pitchFamily="2" charset="2"/>
              <a:buNone/>
              <a:defRPr/>
            </a:pPr>
            <a:r>
              <a:rPr lang="en-US" altLang="zh-CN" sz="3200" dirty="0">
                <a:ea typeface="仿宋_GB2312" pitchFamily="49" charset="-122"/>
              </a:rPr>
              <a:t>1</a:t>
            </a:r>
            <a:r>
              <a:rPr lang="zh-CN" altLang="en-US" sz="3200" dirty="0">
                <a:ea typeface="仿宋_GB2312" pitchFamily="49" charset="-122"/>
              </a:rPr>
              <a:t>、证实逻辑：科学理论能够证实吗？（证实合逻辑、合理吗？）</a:t>
            </a:r>
            <a:r>
              <a:rPr lang="zh-CN" altLang="en-US" sz="3200" dirty="0"/>
              <a:t/>
            </a:r>
            <a:br>
              <a:rPr lang="zh-CN" altLang="en-US" sz="3200" dirty="0"/>
            </a:br>
            <a:endParaRPr lang="zh-CN" altLang="en-US" sz="3200" dirty="0">
              <a:latin typeface="Times New Roman" panose="02020603050405020304" pitchFamily="18" charset="0"/>
              <a:ea typeface="楷体_GB2312" pitchFamily="49" charset="-122"/>
            </a:endParaRPr>
          </a:p>
        </p:txBody>
      </p:sp>
      <p:pic>
        <p:nvPicPr>
          <p:cNvPr id="87043"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4059238" y="3522663"/>
            <a:ext cx="633412" cy="322262"/>
          </a:xfrm>
          <a:prstGeom prst="rect">
            <a:avLst/>
          </a:prstGeom>
        </p:spPr>
        <p:txBody>
          <a:bodyPr wrap="none">
            <a:spAutoFit/>
          </a:bodyPr>
          <a:lstStyle/>
          <a:p>
            <a:pPr fontAlgn="auto">
              <a:spcBef>
                <a:spcPts val="0"/>
              </a:spcBef>
              <a:spcAft>
                <a:spcPts val="0"/>
              </a:spcAft>
              <a:defRPr/>
            </a:pPr>
            <a:r>
              <a:rPr lang="zh-CN" altLang="en-US" sz="1500" dirty="0">
                <a:solidFill>
                  <a:schemeClr val="bg1"/>
                </a:solidFill>
                <a:latin typeface="+mn-ea"/>
                <a:ea typeface="+mn-ea"/>
              </a:rPr>
              <a:t>标题</a:t>
            </a:r>
            <a:r>
              <a:rPr lang="en-US" altLang="zh-CN" sz="1500" dirty="0">
                <a:solidFill>
                  <a:schemeClr val="bg1"/>
                </a:solidFill>
                <a:latin typeface="+mn-ea"/>
                <a:ea typeface="+mn-ea"/>
              </a:rPr>
              <a:t> </a:t>
            </a:r>
            <a:endParaRPr lang="zh-CN" altLang="en-US" sz="1500" dirty="0">
              <a:solidFill>
                <a:schemeClr val="bg1"/>
              </a:solidFill>
              <a:latin typeface="+mn-ea"/>
              <a:ea typeface="+mn-ea"/>
            </a:endParaRPr>
          </a:p>
        </p:txBody>
      </p:sp>
      <p:pic>
        <p:nvPicPr>
          <p:cNvPr id="89090"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082675" y="501650"/>
            <a:ext cx="7156450" cy="33401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 typeface="Wingdings" panose="05000000000000000000" pitchFamily="2" charset="2"/>
              <a:buNone/>
              <a:defRPr/>
            </a:pPr>
            <a:endParaRPr lang="en-US" altLang="zh-CN" sz="3600" kern="0" dirty="0">
              <a:solidFill>
                <a:srgbClr val="333399"/>
              </a:solidFill>
              <a:latin typeface="Tahoma" panose="020B0604030504040204"/>
              <a:ea typeface="楷体_GB2312" pitchFamily="49" charset="-122"/>
            </a:endParaRPr>
          </a:p>
          <a:p>
            <a:pPr fontAlgn="auto">
              <a:spcAft>
                <a:spcPts val="0"/>
              </a:spcAft>
              <a:buFont typeface="Wingdings" panose="05000000000000000000" pitchFamily="2" charset="2"/>
              <a:buNone/>
              <a:defRPr/>
            </a:pPr>
            <a:r>
              <a:rPr lang="en-US" altLang="zh-CN" sz="3600" b="1" dirty="0">
                <a:latin typeface="Times New Roman" panose="02020603050405020304" pitchFamily="18" charset="0"/>
                <a:ea typeface="楷体_GB2312" pitchFamily="49" charset="-122"/>
              </a:rPr>
              <a:t>∵</a:t>
            </a:r>
            <a:r>
              <a:rPr lang="en-US" altLang="zh-CN" sz="3600" dirty="0">
                <a:latin typeface="Times New Roman" panose="02020603050405020304" pitchFamily="18" charset="0"/>
                <a:ea typeface="楷体_GB2312" pitchFamily="49" charset="-122"/>
              </a:rPr>
              <a:t>T→I</a:t>
            </a:r>
            <a:r>
              <a:rPr lang="zh-CN" altLang="en-US" sz="3600" dirty="0">
                <a:latin typeface="Times New Roman" panose="02020603050405020304" pitchFamily="18" charset="0"/>
                <a:ea typeface="楷体_GB2312" pitchFamily="49" charset="-122"/>
              </a:rPr>
              <a:t>（若</a:t>
            </a:r>
            <a:r>
              <a:rPr lang="en-US" altLang="zh-CN" sz="3600" dirty="0">
                <a:latin typeface="Times New Roman" panose="02020603050405020304" pitchFamily="18" charset="0"/>
                <a:ea typeface="楷体_GB2312" pitchFamily="49" charset="-122"/>
              </a:rPr>
              <a:t>T</a:t>
            </a:r>
            <a:r>
              <a:rPr lang="zh-CN" altLang="en-US" sz="3600" dirty="0">
                <a:latin typeface="Times New Roman" panose="02020603050405020304" pitchFamily="18" charset="0"/>
                <a:ea typeface="楷体_GB2312" pitchFamily="49" charset="-122"/>
              </a:rPr>
              <a:t>真，则有</a:t>
            </a:r>
            <a:r>
              <a:rPr lang="en-US" altLang="zh-CN" sz="3600" dirty="0">
                <a:latin typeface="Times New Roman" panose="02020603050405020304" pitchFamily="18" charset="0"/>
                <a:ea typeface="楷体_GB2312" pitchFamily="49" charset="-122"/>
              </a:rPr>
              <a:t>I</a:t>
            </a:r>
            <a:r>
              <a:rPr lang="zh-CN" altLang="en-US" sz="3600" dirty="0">
                <a:latin typeface="Times New Roman" panose="02020603050405020304" pitchFamily="18" charset="0"/>
                <a:ea typeface="楷体_GB2312" pitchFamily="49" charset="-122"/>
              </a:rPr>
              <a:t>）（</a:t>
            </a:r>
            <a:r>
              <a:rPr lang="en-US" altLang="zh-CN" sz="3600" dirty="0">
                <a:latin typeface="Times New Roman" panose="02020603050405020304" pitchFamily="18" charset="0"/>
                <a:ea typeface="楷体_GB2312" pitchFamily="49" charset="-122"/>
              </a:rPr>
              <a:t>T</a:t>
            </a:r>
            <a:r>
              <a:rPr lang="zh-CN" altLang="en-US" sz="3600" dirty="0">
                <a:latin typeface="Times New Roman" panose="02020603050405020304" pitchFamily="18" charset="0"/>
                <a:ea typeface="楷体_GB2312" pitchFamily="49" charset="-122"/>
              </a:rPr>
              <a:t>为理论，</a:t>
            </a:r>
            <a:r>
              <a:rPr lang="en-US" altLang="zh-CN" sz="3600" dirty="0">
                <a:latin typeface="Times New Roman" panose="02020603050405020304" pitchFamily="18" charset="0"/>
                <a:ea typeface="楷体_GB2312" pitchFamily="49" charset="-122"/>
              </a:rPr>
              <a:t>I</a:t>
            </a:r>
            <a:r>
              <a:rPr lang="zh-CN" altLang="en-US" sz="3600" dirty="0">
                <a:latin typeface="Times New Roman" panose="02020603050405020304" pitchFamily="18" charset="0"/>
                <a:ea typeface="楷体_GB2312" pitchFamily="49" charset="-122"/>
              </a:rPr>
              <a:t>为检验蕴涵）</a:t>
            </a:r>
            <a:br>
              <a:rPr lang="zh-CN" altLang="en-US" sz="3600" dirty="0">
                <a:latin typeface="Times New Roman" panose="02020603050405020304" pitchFamily="18" charset="0"/>
                <a:ea typeface="楷体_GB2312" pitchFamily="49" charset="-122"/>
              </a:rPr>
            </a:br>
            <a:r>
              <a:rPr lang="zh-CN" altLang="en-US" sz="3600" dirty="0">
                <a:latin typeface="Times New Roman" panose="02020603050405020304" pitchFamily="18" charset="0"/>
                <a:ea typeface="楷体_GB2312" pitchFamily="49" charset="-122"/>
              </a:rPr>
              <a:t>     </a:t>
            </a:r>
            <a:r>
              <a:rPr lang="en-US" altLang="zh-CN" sz="3600" dirty="0">
                <a:latin typeface="Times New Roman" panose="02020603050405020304" pitchFamily="18" charset="0"/>
                <a:ea typeface="楷体_GB2312" pitchFamily="49" charset="-122"/>
              </a:rPr>
              <a:t>I</a:t>
            </a:r>
            <a:r>
              <a:rPr lang="zh-CN" altLang="en-US" sz="3600" dirty="0">
                <a:latin typeface="Times New Roman" panose="02020603050405020304" pitchFamily="18" charset="0"/>
                <a:ea typeface="楷体_GB2312" pitchFamily="49" charset="-122"/>
              </a:rPr>
              <a:t>（现</a:t>
            </a:r>
            <a:r>
              <a:rPr lang="en-US" altLang="zh-CN" sz="3600" dirty="0">
                <a:latin typeface="Times New Roman" panose="02020603050405020304" pitchFamily="18" charset="0"/>
                <a:ea typeface="楷体_GB2312" pitchFamily="49" charset="-122"/>
              </a:rPr>
              <a:t>I</a:t>
            </a:r>
            <a:r>
              <a:rPr lang="zh-CN" altLang="en-US" sz="3600" dirty="0">
                <a:latin typeface="Times New Roman" panose="02020603050405020304" pitchFamily="18" charset="0"/>
                <a:ea typeface="楷体_GB2312" pitchFamily="49" charset="-122"/>
              </a:rPr>
              <a:t>真）</a:t>
            </a:r>
            <a:br>
              <a:rPr lang="zh-CN" altLang="en-US" sz="3600" dirty="0">
                <a:latin typeface="Times New Roman" panose="02020603050405020304" pitchFamily="18" charset="0"/>
                <a:ea typeface="楷体_GB2312" pitchFamily="49" charset="-122"/>
              </a:rPr>
            </a:br>
            <a:r>
              <a:rPr lang="zh-CN" altLang="en-US" sz="3600" b="1" dirty="0">
                <a:latin typeface="Times New Roman" panose="02020603050405020304" pitchFamily="18" charset="0"/>
                <a:ea typeface="楷体_GB2312" pitchFamily="49" charset="-122"/>
              </a:rPr>
              <a:t>∴</a:t>
            </a:r>
            <a:r>
              <a:rPr lang="en-US" altLang="zh-CN" sz="3600" dirty="0">
                <a:latin typeface="Times New Roman" panose="02020603050405020304" pitchFamily="18" charset="0"/>
                <a:ea typeface="楷体_GB2312" pitchFamily="49" charset="-122"/>
              </a:rPr>
              <a:t>T</a:t>
            </a:r>
            <a:r>
              <a:rPr lang="zh-CN" altLang="en-US" sz="3600" dirty="0">
                <a:latin typeface="Times New Roman" panose="02020603050405020304" pitchFamily="18" charset="0"/>
                <a:ea typeface="楷体_GB2312" pitchFamily="49" charset="-122"/>
              </a:rPr>
              <a:t>被证实。</a:t>
            </a:r>
            <a:br>
              <a:rPr lang="zh-CN" altLang="en-US" sz="3600" dirty="0">
                <a:latin typeface="Times New Roman" panose="02020603050405020304" pitchFamily="18" charset="0"/>
                <a:ea typeface="楷体_GB2312" pitchFamily="49" charset="-122"/>
              </a:rPr>
            </a:br>
            <a:r>
              <a:rPr lang="zh-CN" altLang="en-US" sz="3600" dirty="0">
                <a:latin typeface="Times New Roman" panose="02020603050405020304" pitchFamily="18" charset="0"/>
                <a:ea typeface="楷体_GB2312" pitchFamily="49" charset="-122"/>
              </a:rPr>
              <a:t>    用符号表示为：（</a:t>
            </a:r>
            <a:r>
              <a:rPr lang="en-US" altLang="zh-CN" sz="3600" dirty="0">
                <a:latin typeface="Times New Roman" panose="02020603050405020304" pitchFamily="18" charset="0"/>
                <a:ea typeface="楷体_GB2312" pitchFamily="49" charset="-122"/>
              </a:rPr>
              <a:t>T→I</a:t>
            </a:r>
            <a:r>
              <a:rPr lang="zh-CN" altLang="en-US" sz="3600" dirty="0">
                <a:latin typeface="Times New Roman" panose="02020603050405020304" pitchFamily="18" charset="0"/>
                <a:ea typeface="楷体_GB2312" pitchFamily="49" charset="-122"/>
              </a:rPr>
              <a:t>）</a:t>
            </a:r>
            <a:r>
              <a:rPr lang="en-US" altLang="zh-CN" sz="3600" dirty="0">
                <a:latin typeface="Times New Roman" panose="02020603050405020304" pitchFamily="18" charset="0"/>
                <a:ea typeface="楷体_GB2312" pitchFamily="49" charset="-122"/>
              </a:rPr>
              <a:t>ΛI→T</a:t>
            </a:r>
            <a:r>
              <a:rPr lang="zh-CN" altLang="en-US" sz="3600" dirty="0">
                <a:latin typeface="Times New Roman" panose="02020603050405020304" pitchFamily="18" charset="0"/>
                <a:ea typeface="楷体_GB2312" pitchFamily="49" charset="-122"/>
              </a:rPr>
              <a:t>。  这叫</a:t>
            </a:r>
            <a:r>
              <a:rPr lang="zh-CN" altLang="en-US" sz="3600" b="1" i="1" dirty="0">
                <a:solidFill>
                  <a:srgbClr val="009900"/>
                </a:solidFill>
                <a:latin typeface="Times New Roman" panose="02020603050405020304" pitchFamily="18" charset="0"/>
                <a:ea typeface="隶书" panose="02010509060101010101" pitchFamily="49" charset="-122"/>
              </a:rPr>
              <a:t>肯定后件推理</a:t>
            </a:r>
            <a:r>
              <a:rPr lang="zh-CN" altLang="en-US" sz="3600" dirty="0">
                <a:latin typeface="Times New Roman" panose="02020603050405020304" pitchFamily="18" charset="0"/>
              </a:rPr>
              <a:t>。</a:t>
            </a:r>
            <a:endParaRPr lang="zh-CN" altLang="en-US" sz="2700" dirty="0">
              <a:solidFill>
                <a:srgbClr val="009900"/>
              </a:solidFill>
              <a:latin typeface="Times New Roman" panose="02020603050405020304" pitchFamily="18" charset="0"/>
              <a:ea typeface="楷体_GB2312" pitchFamily="49" charset="-122"/>
            </a:endParaRPr>
          </a:p>
        </p:txBody>
      </p:sp>
      <p:pic>
        <p:nvPicPr>
          <p:cNvPr id="89092"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082675" y="501650"/>
            <a:ext cx="7156450" cy="33401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 typeface="Wingdings" panose="05000000000000000000" pitchFamily="2" charset="2"/>
              <a:buNone/>
              <a:defRPr/>
            </a:pPr>
            <a:endParaRPr lang="en-US" altLang="zh-CN" sz="3600" kern="0" dirty="0">
              <a:solidFill>
                <a:srgbClr val="333399"/>
              </a:solidFill>
              <a:latin typeface="Tahoma" panose="020B0604030504040204"/>
              <a:ea typeface="楷体_GB2312" pitchFamily="49" charset="-122"/>
            </a:endParaRPr>
          </a:p>
          <a:p>
            <a:pPr fontAlgn="auto">
              <a:spcAft>
                <a:spcPts val="0"/>
              </a:spcAft>
              <a:buFont typeface="Wingdings" panose="05000000000000000000" pitchFamily="2" charset="2"/>
              <a:buNone/>
              <a:defRPr/>
            </a:pPr>
            <a:r>
              <a:rPr lang="en-US" altLang="zh-CN" sz="2800" dirty="0">
                <a:latin typeface="Times New Roman" panose="02020603050405020304" pitchFamily="18" charset="0"/>
                <a:ea typeface="仿宋_GB2312" pitchFamily="49" charset="-122"/>
              </a:rPr>
              <a:t>2</a:t>
            </a:r>
            <a:r>
              <a:rPr lang="zh-CN" altLang="en-US" sz="2800" dirty="0">
                <a:latin typeface="Times New Roman" panose="02020603050405020304" pitchFamily="18" charset="0"/>
                <a:ea typeface="仿宋_GB2312" pitchFamily="49" charset="-122"/>
              </a:rPr>
              <a:t>、证伪逻辑：科学理论能够证伪吗？</a:t>
            </a:r>
            <a:endParaRPr lang="en-US" altLang="zh-CN" sz="2800" dirty="0">
              <a:latin typeface="Times New Roman" panose="02020603050405020304" pitchFamily="18" charset="0"/>
              <a:ea typeface="仿宋_GB2312" pitchFamily="49" charset="-122"/>
            </a:endParaRPr>
          </a:p>
          <a:p>
            <a:pPr fontAlgn="auto">
              <a:spcAft>
                <a:spcPts val="0"/>
              </a:spcAft>
              <a:buFont typeface="Wingdings" panose="05000000000000000000" pitchFamily="2" charset="2"/>
              <a:buNone/>
              <a:defRPr/>
            </a:pPr>
            <a:r>
              <a:rPr lang="zh-CN" altLang="en-US" sz="2800" dirty="0">
                <a:latin typeface="Times New Roman" panose="02020603050405020304" pitchFamily="18" charset="0"/>
                <a:ea typeface="仿宋_GB2312" pitchFamily="49" charset="-122"/>
              </a:rPr>
              <a:t>（证伪合逻辑、合理吗？）</a:t>
            </a:r>
            <a:endParaRPr lang="zh-CN" altLang="en-US" sz="2700" dirty="0">
              <a:solidFill>
                <a:srgbClr val="009900"/>
              </a:solidFill>
              <a:latin typeface="Times New Roman" panose="02020603050405020304" pitchFamily="18" charset="0"/>
              <a:ea typeface="楷体_GB2312" pitchFamily="49" charset="-122"/>
            </a:endParaRPr>
          </a:p>
        </p:txBody>
      </p:sp>
      <p:pic>
        <p:nvPicPr>
          <p:cNvPr id="91139"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1082675" y="501650"/>
            <a:ext cx="7156450" cy="33401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 typeface="Wingdings" panose="05000000000000000000" pitchFamily="2" charset="2"/>
              <a:buNone/>
              <a:defRPr/>
            </a:pPr>
            <a:endParaRPr lang="en-US" altLang="zh-CN" sz="3600" kern="0" dirty="0">
              <a:solidFill>
                <a:srgbClr val="333399"/>
              </a:solidFill>
              <a:latin typeface="Tahoma" panose="020B0604030504040204"/>
              <a:ea typeface="楷体_GB2312" pitchFamily="49" charset="-122"/>
            </a:endParaRPr>
          </a:p>
          <a:p>
            <a:pPr fontAlgn="auto">
              <a:spcAft>
                <a:spcPts val="0"/>
              </a:spcAft>
              <a:buFont typeface="Wingdings" panose="05000000000000000000" pitchFamily="2" charset="2"/>
              <a:buNone/>
              <a:defRPr/>
            </a:pPr>
            <a:r>
              <a:rPr lang="en-US" altLang="zh-CN" sz="2800" dirty="0">
                <a:latin typeface="Times New Roman" panose="02020603050405020304" pitchFamily="18" charset="0"/>
                <a:ea typeface="楷体_GB2312" pitchFamily="49" charset="-122"/>
              </a:rPr>
              <a:t>∵T→I</a:t>
            </a:r>
            <a:r>
              <a:rPr lang="zh-CN" altLang="en-US" sz="2800" dirty="0">
                <a:latin typeface="Times New Roman" panose="02020603050405020304" pitchFamily="18" charset="0"/>
                <a:ea typeface="楷体_GB2312" pitchFamily="49" charset="-122"/>
              </a:rPr>
              <a:t>，</a:t>
            </a:r>
            <a:br>
              <a:rPr lang="zh-CN" altLang="en-US" sz="2800" dirty="0">
                <a:latin typeface="Times New Roman" panose="02020603050405020304" pitchFamily="18" charset="0"/>
                <a:ea typeface="楷体_GB2312" pitchFamily="49" charset="-122"/>
              </a:rPr>
            </a:br>
            <a:r>
              <a:rPr lang="zh-CN" altLang="en-US" sz="2800" dirty="0">
                <a:latin typeface="Times New Roman" panose="02020603050405020304" pitchFamily="18" charset="0"/>
                <a:ea typeface="楷体_GB2312" pitchFamily="49" charset="-122"/>
              </a:rPr>
              <a:t>    非</a:t>
            </a:r>
            <a:r>
              <a:rPr lang="en-US" altLang="zh-CN" sz="2800" dirty="0">
                <a:latin typeface="Times New Roman" panose="02020603050405020304" pitchFamily="18" charset="0"/>
                <a:ea typeface="楷体_GB2312" pitchFamily="49" charset="-122"/>
              </a:rPr>
              <a:t>I</a:t>
            </a:r>
            <a:r>
              <a:rPr lang="zh-CN" altLang="en-US" sz="2800" dirty="0">
                <a:latin typeface="Times New Roman" panose="02020603050405020304" pitchFamily="18" charset="0"/>
                <a:ea typeface="楷体_GB2312" pitchFamily="49" charset="-122"/>
              </a:rPr>
              <a:t>（现</a:t>
            </a:r>
            <a:r>
              <a:rPr lang="en-US" altLang="zh-CN" sz="2800" dirty="0">
                <a:latin typeface="Times New Roman" panose="02020603050405020304" pitchFamily="18" charset="0"/>
                <a:ea typeface="楷体_GB2312" pitchFamily="49" charset="-122"/>
              </a:rPr>
              <a:t>I</a:t>
            </a:r>
            <a:r>
              <a:rPr lang="zh-CN" altLang="en-US" sz="2800" dirty="0">
                <a:latin typeface="Times New Roman" panose="02020603050405020304" pitchFamily="18" charset="0"/>
                <a:ea typeface="楷体_GB2312" pitchFamily="49" charset="-122"/>
              </a:rPr>
              <a:t>假），</a:t>
            </a:r>
            <a:br>
              <a:rPr lang="zh-CN" altLang="en-US" sz="2800" dirty="0">
                <a:latin typeface="Times New Roman" panose="02020603050405020304" pitchFamily="18" charset="0"/>
                <a:ea typeface="楷体_GB2312" pitchFamily="49" charset="-122"/>
              </a:rPr>
            </a:b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T</a:t>
            </a:r>
            <a:r>
              <a:rPr lang="zh-CN" altLang="en-US" sz="2800" dirty="0">
                <a:latin typeface="Times New Roman" panose="02020603050405020304" pitchFamily="18" charset="0"/>
                <a:ea typeface="楷体_GB2312" pitchFamily="49" charset="-122"/>
              </a:rPr>
              <a:t>被证伪。</a:t>
            </a:r>
            <a:br>
              <a:rPr lang="zh-CN" altLang="en-US" sz="2800" dirty="0">
                <a:latin typeface="Times New Roman" panose="02020603050405020304" pitchFamily="18" charset="0"/>
                <a:ea typeface="楷体_GB2312" pitchFamily="49" charset="-122"/>
              </a:rPr>
            </a:br>
            <a:r>
              <a:rPr lang="zh-CN" altLang="en-US" sz="2800" dirty="0">
                <a:latin typeface="Times New Roman" panose="02020603050405020304" pitchFamily="18" charset="0"/>
                <a:ea typeface="楷体_GB2312" pitchFamily="49" charset="-122"/>
              </a:rPr>
              <a:t>   用符号表示为：（</a:t>
            </a:r>
            <a:r>
              <a:rPr lang="en-US" altLang="zh-CN" sz="2800" dirty="0">
                <a:latin typeface="Times New Roman" panose="02020603050405020304" pitchFamily="18" charset="0"/>
                <a:ea typeface="楷体_GB2312" pitchFamily="49" charset="-122"/>
              </a:rPr>
              <a:t>T→I</a:t>
            </a: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ΛI^→T^</a:t>
            </a:r>
            <a:r>
              <a:rPr lang="zh-CN" altLang="en-US" sz="2800" dirty="0">
                <a:latin typeface="Times New Roman" panose="02020603050405020304" pitchFamily="18" charset="0"/>
                <a:ea typeface="楷体_GB2312" pitchFamily="49" charset="-122"/>
              </a:rPr>
              <a:t>。这叫</a:t>
            </a:r>
            <a:r>
              <a:rPr lang="zh-CN" altLang="en-US" sz="3600" b="1" i="1" dirty="0">
                <a:solidFill>
                  <a:srgbClr val="009900"/>
                </a:solidFill>
                <a:latin typeface="Times New Roman" panose="02020603050405020304" pitchFamily="18" charset="0"/>
                <a:ea typeface="隶书" panose="02010509060101010101" pitchFamily="49" charset="-122"/>
              </a:rPr>
              <a:t>否定后件推理</a:t>
            </a:r>
            <a:r>
              <a:rPr lang="zh-CN" altLang="en-US" sz="2800" dirty="0">
                <a:latin typeface="Times New Roman" panose="02020603050405020304" pitchFamily="18" charset="0"/>
              </a:rPr>
              <a:t>。</a:t>
            </a:r>
            <a:r>
              <a:rPr lang="zh-CN" altLang="en-US" sz="4000" dirty="0"/>
              <a:t/>
            </a:r>
            <a:br>
              <a:rPr lang="zh-CN" altLang="en-US" sz="4000" dirty="0"/>
            </a:br>
            <a:endParaRPr lang="zh-CN" altLang="en-US" sz="2700" dirty="0">
              <a:solidFill>
                <a:srgbClr val="009900"/>
              </a:solidFill>
              <a:latin typeface="Times New Roman" panose="02020603050405020304" pitchFamily="18" charset="0"/>
              <a:ea typeface="楷体_GB2312" pitchFamily="49" charset="-122"/>
            </a:endParaRPr>
          </a:p>
        </p:txBody>
      </p:sp>
      <p:pic>
        <p:nvPicPr>
          <p:cNvPr id="93187"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95234" name="Rectangle 4"/>
          <p:cNvSpPr txBox="1">
            <a:spLocks noChangeArrowheads="1"/>
          </p:cNvSpPr>
          <p:nvPr/>
        </p:nvSpPr>
        <p:spPr bwMode="auto">
          <a:xfrm>
            <a:off x="1082675" y="579438"/>
            <a:ext cx="7156450" cy="3340100"/>
          </a:xfrm>
          <a:prstGeom prst="rect">
            <a:avLst/>
          </a:prstGeom>
          <a:noFill/>
          <a:ln w="9525">
            <a:noFill/>
            <a:miter lim="800000"/>
          </a:ln>
        </p:spPr>
        <p:txBody>
          <a:bodyPr/>
          <a:lstStyle/>
          <a:p>
            <a:pPr>
              <a:lnSpc>
                <a:spcPct val="90000"/>
              </a:lnSpc>
              <a:buFont typeface="Wingdings" panose="05000000000000000000" pitchFamily="2" charset="2"/>
              <a:buNone/>
            </a:pPr>
            <a:r>
              <a:rPr lang="zh-CN" altLang="en-US" sz="3600" b="1">
                <a:solidFill>
                  <a:schemeClr val="accent1"/>
                </a:solidFill>
                <a:ea typeface="黑体" panose="02010609060101010101" pitchFamily="49" charset="-122"/>
              </a:rPr>
              <a:t>        第二节  科学理论的评价</a:t>
            </a:r>
            <a:endParaRPr lang="en-US" altLang="zh-CN" sz="3600" b="1">
              <a:solidFill>
                <a:schemeClr val="accent1"/>
              </a:solidFill>
              <a:ea typeface="黑体" panose="02010609060101010101" pitchFamily="49" charset="-122"/>
            </a:endParaRPr>
          </a:p>
          <a:p>
            <a:pPr>
              <a:lnSpc>
                <a:spcPct val="90000"/>
              </a:lnSpc>
              <a:buFont typeface="Wingdings" panose="05000000000000000000" pitchFamily="2" charset="2"/>
              <a:buNone/>
            </a:pPr>
            <a:endParaRPr lang="en-US" altLang="zh-CN" sz="2800" b="1">
              <a:solidFill>
                <a:schemeClr val="accent1"/>
              </a:solidFill>
              <a:latin typeface="Times New Roman" panose="02020603050405020304" pitchFamily="18" charset="0"/>
              <a:ea typeface="黑体" panose="02010609060101010101" pitchFamily="49" charset="-122"/>
            </a:endParaRPr>
          </a:p>
          <a:p>
            <a:pPr>
              <a:lnSpc>
                <a:spcPct val="90000"/>
              </a:lnSpc>
              <a:buFont typeface="Wingdings" panose="05000000000000000000" pitchFamily="2" charset="2"/>
              <a:buNone/>
            </a:pPr>
            <a:r>
              <a:rPr lang="zh-CN" altLang="en-US" sz="2800" b="1">
                <a:solidFill>
                  <a:schemeClr val="accent1"/>
                </a:solidFill>
                <a:latin typeface="Times New Roman" panose="02020603050405020304" pitchFamily="18" charset="0"/>
                <a:ea typeface="黑体" panose="02010609060101010101" pitchFamily="49" charset="-122"/>
              </a:rPr>
              <a:t>一、理论评价的基本标准</a:t>
            </a:r>
            <a:endParaRPr lang="en-US" altLang="zh-CN" sz="3600" b="1">
              <a:solidFill>
                <a:schemeClr val="accent1"/>
              </a:solidFill>
              <a:latin typeface="Times New Roman" panose="02020603050405020304" pitchFamily="18" charset="0"/>
              <a:ea typeface="黑体" panose="02010609060101010101" pitchFamily="49" charset="-122"/>
            </a:endParaRPr>
          </a:p>
          <a:p>
            <a:pPr>
              <a:lnSpc>
                <a:spcPct val="90000"/>
              </a:lnSpc>
              <a:buFont typeface="Wingdings" panose="05000000000000000000" pitchFamily="2" charset="2"/>
              <a:buNone/>
            </a:pPr>
            <a:r>
              <a:rPr lang="en-US" altLang="zh-CN" sz="2800">
                <a:latin typeface="Times New Roman" panose="02020603050405020304" pitchFamily="18" charset="0"/>
                <a:ea typeface="楷体_GB2312"/>
                <a:cs typeface="楷体_GB2312"/>
              </a:rPr>
              <a:t> </a:t>
            </a:r>
          </a:p>
          <a:p>
            <a:pPr>
              <a:lnSpc>
                <a:spcPct val="90000"/>
              </a:lnSpc>
              <a:buFont typeface="Wingdings" panose="05000000000000000000" pitchFamily="2" charset="2"/>
              <a:buNone/>
            </a:pPr>
            <a:r>
              <a:rPr lang="en-US" altLang="zh-CN" sz="2800">
                <a:latin typeface="Times New Roman" panose="02020603050405020304" pitchFamily="18" charset="0"/>
                <a:ea typeface="楷体_GB2312"/>
                <a:cs typeface="楷体_GB2312"/>
              </a:rPr>
              <a:t> 1</a:t>
            </a:r>
            <a:r>
              <a:rPr lang="zh-CN" altLang="en-US" sz="2800">
                <a:latin typeface="Times New Roman" panose="02020603050405020304" pitchFamily="18" charset="0"/>
                <a:ea typeface="楷体_GB2312"/>
                <a:cs typeface="楷体_GB2312"/>
              </a:rPr>
              <a:t>、理论是否与经验证据一致。</a:t>
            </a:r>
            <a:br>
              <a:rPr lang="zh-CN" altLang="en-US" sz="2800">
                <a:latin typeface="Times New Roman" panose="02020603050405020304" pitchFamily="18" charset="0"/>
                <a:ea typeface="楷体_GB2312"/>
                <a:cs typeface="楷体_GB2312"/>
              </a:rPr>
            </a:br>
            <a:r>
              <a:rPr lang="zh-CN" altLang="en-US" sz="2800">
                <a:latin typeface="Times New Roman" panose="02020603050405020304" pitchFamily="18" charset="0"/>
                <a:ea typeface="楷体_GB2312"/>
                <a:cs typeface="楷体_GB2312"/>
              </a:rPr>
              <a:t> </a:t>
            </a:r>
            <a:r>
              <a:rPr lang="en-US" altLang="zh-CN" sz="2800">
                <a:latin typeface="Times New Roman" panose="02020603050405020304" pitchFamily="18" charset="0"/>
                <a:ea typeface="楷体_GB2312"/>
                <a:cs typeface="楷体_GB2312"/>
              </a:rPr>
              <a:t>2</a:t>
            </a:r>
            <a:r>
              <a:rPr lang="zh-CN" altLang="en-US" sz="2800">
                <a:latin typeface="Times New Roman" panose="02020603050405020304" pitchFamily="18" charset="0"/>
                <a:ea typeface="楷体_GB2312"/>
                <a:cs typeface="楷体_GB2312"/>
              </a:rPr>
              <a:t>、理论的说明力和预见力。</a:t>
            </a:r>
            <a:br>
              <a:rPr lang="zh-CN" altLang="en-US" sz="2800">
                <a:latin typeface="Times New Roman" panose="02020603050405020304" pitchFamily="18" charset="0"/>
                <a:ea typeface="楷体_GB2312"/>
                <a:cs typeface="楷体_GB2312"/>
              </a:rPr>
            </a:br>
            <a:r>
              <a:rPr lang="zh-CN" altLang="en-US" sz="2800">
                <a:latin typeface="Times New Roman" panose="02020603050405020304" pitchFamily="18" charset="0"/>
                <a:ea typeface="楷体_GB2312"/>
                <a:cs typeface="楷体_GB2312"/>
              </a:rPr>
              <a:t> </a:t>
            </a:r>
            <a:r>
              <a:rPr lang="en-US" altLang="zh-CN" sz="2800">
                <a:latin typeface="Times New Roman" panose="02020603050405020304" pitchFamily="18" charset="0"/>
                <a:ea typeface="楷体_GB2312"/>
                <a:cs typeface="楷体_GB2312"/>
              </a:rPr>
              <a:t>3</a:t>
            </a:r>
            <a:r>
              <a:rPr lang="zh-CN" altLang="en-US" sz="2800">
                <a:latin typeface="Times New Roman" panose="02020603050405020304" pitchFamily="18" charset="0"/>
                <a:ea typeface="楷体_GB2312"/>
                <a:cs typeface="楷体_GB2312"/>
              </a:rPr>
              <a:t>、理论与背景知识的相容性。 </a:t>
            </a:r>
            <a:br>
              <a:rPr lang="zh-CN" altLang="en-US" sz="2800">
                <a:latin typeface="Times New Roman" panose="02020603050405020304" pitchFamily="18" charset="0"/>
                <a:ea typeface="楷体_GB2312"/>
                <a:cs typeface="楷体_GB2312"/>
              </a:rPr>
            </a:br>
            <a:r>
              <a:rPr lang="zh-CN" altLang="en-US" sz="2800">
                <a:latin typeface="Times New Roman" panose="02020603050405020304" pitchFamily="18" charset="0"/>
                <a:ea typeface="楷体_GB2312"/>
                <a:cs typeface="楷体_GB2312"/>
              </a:rPr>
              <a:t> </a:t>
            </a:r>
            <a:r>
              <a:rPr lang="en-US" altLang="zh-CN" sz="2800">
                <a:latin typeface="Times New Roman" panose="02020603050405020304" pitchFamily="18" charset="0"/>
                <a:ea typeface="楷体_GB2312"/>
                <a:cs typeface="楷体_GB2312"/>
              </a:rPr>
              <a:t>4</a:t>
            </a:r>
            <a:r>
              <a:rPr lang="zh-CN" altLang="en-US" sz="2800">
                <a:latin typeface="Times New Roman" panose="02020603050405020304" pitchFamily="18" charset="0"/>
                <a:ea typeface="楷体_GB2312"/>
                <a:cs typeface="楷体_GB2312"/>
              </a:rPr>
              <a:t>、理论内在的逻辑完备性。</a:t>
            </a:r>
            <a:br>
              <a:rPr lang="zh-CN" altLang="en-US" sz="2800">
                <a:latin typeface="Times New Roman" panose="02020603050405020304" pitchFamily="18" charset="0"/>
                <a:ea typeface="楷体_GB2312"/>
                <a:cs typeface="楷体_GB2312"/>
              </a:rPr>
            </a:br>
            <a:r>
              <a:rPr lang="zh-CN" altLang="en-US" sz="2800">
                <a:latin typeface="Times New Roman" panose="02020603050405020304" pitchFamily="18" charset="0"/>
                <a:ea typeface="楷体_GB2312"/>
                <a:cs typeface="楷体_GB2312"/>
              </a:rPr>
              <a:t> </a:t>
            </a:r>
            <a:r>
              <a:rPr lang="en-US" altLang="zh-CN" sz="2800">
                <a:latin typeface="Times New Roman" panose="02020603050405020304" pitchFamily="18" charset="0"/>
                <a:ea typeface="楷体_GB2312"/>
                <a:cs typeface="楷体_GB2312"/>
              </a:rPr>
              <a:t>5</a:t>
            </a:r>
            <a:r>
              <a:rPr lang="zh-CN" altLang="en-US" sz="2800">
                <a:latin typeface="Times New Roman" panose="02020603050405020304" pitchFamily="18" charset="0"/>
                <a:ea typeface="楷体_GB2312"/>
                <a:cs typeface="楷体_GB2312"/>
              </a:rPr>
              <a:t>、理论的简单性。</a:t>
            </a:r>
            <a:br>
              <a:rPr lang="zh-CN" altLang="en-US" sz="2800">
                <a:latin typeface="Times New Roman" panose="02020603050405020304" pitchFamily="18" charset="0"/>
                <a:ea typeface="楷体_GB2312"/>
                <a:cs typeface="楷体_GB2312"/>
              </a:rPr>
            </a:br>
            <a:r>
              <a:rPr lang="zh-CN" altLang="en-US" sz="2800">
                <a:latin typeface="Times New Roman" panose="02020603050405020304" pitchFamily="18" charset="0"/>
                <a:ea typeface="楷体_GB2312"/>
                <a:cs typeface="楷体_GB2312"/>
              </a:rPr>
              <a:t> </a:t>
            </a:r>
            <a:r>
              <a:rPr lang="en-US" altLang="zh-CN" sz="2800">
                <a:latin typeface="Times New Roman" panose="02020603050405020304" pitchFamily="18" charset="0"/>
                <a:ea typeface="楷体_GB2312"/>
                <a:cs typeface="楷体_GB2312"/>
              </a:rPr>
              <a:t>6</a:t>
            </a:r>
            <a:r>
              <a:rPr lang="zh-CN" altLang="en-US" sz="2800">
                <a:latin typeface="Times New Roman" panose="02020603050405020304" pitchFamily="18" charset="0"/>
                <a:ea typeface="楷体_GB2312"/>
                <a:cs typeface="楷体_GB2312"/>
              </a:rPr>
              <a:t>、理论的普遍性。</a:t>
            </a:r>
            <a:br>
              <a:rPr lang="zh-CN" altLang="en-US" sz="2800">
                <a:latin typeface="Times New Roman" panose="02020603050405020304" pitchFamily="18" charset="0"/>
                <a:ea typeface="楷体_GB2312"/>
                <a:cs typeface="楷体_GB2312"/>
              </a:rPr>
            </a:br>
            <a:endParaRPr lang="zh-CN" altLang="en-US" sz="2700">
              <a:solidFill>
                <a:srgbClr val="009900"/>
              </a:solidFill>
              <a:latin typeface="Times New Roman" panose="02020603050405020304" pitchFamily="18" charset="0"/>
              <a:ea typeface="楷体_GB2312"/>
              <a:cs typeface="楷体_GB2312"/>
            </a:endParaRPr>
          </a:p>
        </p:txBody>
      </p:sp>
      <p:pic>
        <p:nvPicPr>
          <p:cNvPr id="95235"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4059238" y="3522663"/>
            <a:ext cx="633412" cy="322262"/>
          </a:xfrm>
          <a:prstGeom prst="rect">
            <a:avLst/>
          </a:prstGeom>
        </p:spPr>
        <p:txBody>
          <a:bodyPr wrap="none">
            <a:spAutoFit/>
          </a:bodyPr>
          <a:lstStyle/>
          <a:p>
            <a:pPr fontAlgn="auto">
              <a:spcBef>
                <a:spcPts val="0"/>
              </a:spcBef>
              <a:spcAft>
                <a:spcPts val="0"/>
              </a:spcAft>
              <a:defRPr/>
            </a:pPr>
            <a:r>
              <a:rPr lang="zh-CN" altLang="en-US" sz="1500" dirty="0">
                <a:solidFill>
                  <a:schemeClr val="bg1"/>
                </a:solidFill>
                <a:latin typeface="+mn-ea"/>
                <a:ea typeface="+mn-ea"/>
              </a:rPr>
              <a:t>标题</a:t>
            </a:r>
            <a:r>
              <a:rPr lang="en-US" altLang="zh-CN" sz="1500" dirty="0">
                <a:solidFill>
                  <a:schemeClr val="bg1"/>
                </a:solidFill>
                <a:latin typeface="+mn-ea"/>
                <a:ea typeface="+mn-ea"/>
              </a:rPr>
              <a:t> </a:t>
            </a:r>
            <a:endParaRPr lang="zh-CN" altLang="en-US" sz="1500" dirty="0">
              <a:solidFill>
                <a:schemeClr val="bg1"/>
              </a:solidFill>
              <a:latin typeface="+mn-ea"/>
              <a:ea typeface="+mn-ea"/>
            </a:endParaRPr>
          </a:p>
        </p:txBody>
      </p:sp>
      <p:pic>
        <p:nvPicPr>
          <p:cNvPr id="97282"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3" name="Rectangle 4"/>
          <p:cNvSpPr txBox="1">
            <a:spLocks noChangeArrowheads="1"/>
          </p:cNvSpPr>
          <p:nvPr/>
        </p:nvSpPr>
        <p:spPr>
          <a:xfrm>
            <a:off x="617855" y="262255"/>
            <a:ext cx="7823200" cy="333819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 typeface="Wingdings" panose="05000000000000000000" pitchFamily="2" charset="2"/>
              <a:buNone/>
              <a:defRPr/>
            </a:pPr>
            <a:endParaRPr lang="en-US" altLang="zh-CN" sz="3600" kern="0" dirty="0">
              <a:solidFill>
                <a:srgbClr val="333399"/>
              </a:solidFill>
              <a:latin typeface="Tahoma" panose="020B0604030504040204"/>
              <a:ea typeface="楷体_GB2312" pitchFamily="49" charset="-122"/>
            </a:endParaRPr>
          </a:p>
          <a:p>
            <a:pPr fontAlgn="auto">
              <a:lnSpc>
                <a:spcPct val="100000"/>
              </a:lnSpc>
              <a:spcAft>
                <a:spcPts val="0"/>
              </a:spcAft>
              <a:buFont typeface="Wingdings" panose="05000000000000000000" pitchFamily="2" charset="2"/>
              <a:buNone/>
              <a:defRPr/>
            </a:pPr>
            <a:r>
              <a:rPr lang="zh-CN" altLang="en-US" sz="3600" b="1" dirty="0">
                <a:solidFill>
                  <a:schemeClr val="accent1"/>
                </a:solidFill>
              </a:rPr>
              <a:t>二</a:t>
            </a:r>
            <a:r>
              <a:rPr lang="zh-CN" altLang="en-US" sz="3600" b="1" dirty="0">
                <a:solidFill>
                  <a:schemeClr val="accent1"/>
                </a:solidFill>
                <a:latin typeface="Times New Roman" panose="02020603050405020304" pitchFamily="18" charset="0"/>
              </a:rPr>
              <a:t>、影响理论评价的社会心理因素</a:t>
            </a:r>
            <a:r>
              <a:rPr lang="zh-CN" altLang="en-US" sz="3600" b="1" dirty="0">
                <a:solidFill>
                  <a:srgbClr val="CC3300"/>
                </a:solidFill>
                <a:latin typeface="Times New Roman" panose="02020603050405020304" pitchFamily="18" charset="0"/>
              </a:rPr>
              <a:t/>
            </a:r>
            <a:br>
              <a:rPr lang="zh-CN" altLang="en-US" sz="3600" b="1" dirty="0">
                <a:solidFill>
                  <a:srgbClr val="CC3300"/>
                </a:solidFill>
                <a:latin typeface="Times New Roman" panose="02020603050405020304" pitchFamily="18" charset="0"/>
              </a:rPr>
            </a:br>
            <a:r>
              <a:rPr lang="zh-CN" altLang="en-US" sz="3600" dirty="0">
                <a:ea typeface="仿宋_GB2312" pitchFamily="49" charset="-122"/>
              </a:rPr>
              <a:t>    </a:t>
            </a:r>
            <a:br>
              <a:rPr lang="zh-CN" altLang="en-US" sz="3600" dirty="0">
                <a:ea typeface="仿宋_GB2312" pitchFamily="49" charset="-122"/>
              </a:rPr>
            </a:br>
            <a:r>
              <a:rPr lang="zh-CN" altLang="en-US" sz="4000" dirty="0">
                <a:ea typeface="仿宋_GB2312" pitchFamily="49" charset="-122"/>
              </a:rPr>
              <a:t>      </a:t>
            </a:r>
            <a:r>
              <a:rPr lang="zh-CN" altLang="en-US" sz="3200" dirty="0">
                <a:ea typeface="楷体_GB2312" pitchFamily="49" charset="-122"/>
              </a:rPr>
              <a:t>当时的文化背景和占支配地位的哲学理论、宗教信仰和意识形态；理论的实用性即解决实际问题的效能；个人的爱好和审美需求。等等。</a:t>
            </a:r>
            <a:endParaRPr lang="zh-CN" altLang="en-US" sz="3200" dirty="0">
              <a:solidFill>
                <a:srgbClr val="009900"/>
              </a:solidFill>
              <a:latin typeface="Times New Roman" panose="02020603050405020304" pitchFamily="18" charset="0"/>
              <a:ea typeface="楷体_GB2312" pitchFamily="49" charset="-122"/>
            </a:endParaRPr>
          </a:p>
        </p:txBody>
      </p:sp>
      <p:pic>
        <p:nvPicPr>
          <p:cNvPr id="97284"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99330" name="Rectangle 4"/>
          <p:cNvSpPr txBox="1">
            <a:spLocks noChangeArrowheads="1"/>
          </p:cNvSpPr>
          <p:nvPr/>
        </p:nvSpPr>
        <p:spPr bwMode="auto">
          <a:xfrm>
            <a:off x="677863" y="1301750"/>
            <a:ext cx="7788275" cy="3340100"/>
          </a:xfrm>
          <a:prstGeom prst="rect">
            <a:avLst/>
          </a:prstGeom>
          <a:noFill/>
          <a:ln w="9525">
            <a:noFill/>
            <a:miter lim="800000"/>
          </a:ln>
        </p:spPr>
        <p:txBody>
          <a:bodyPr/>
          <a:lstStyle/>
          <a:p>
            <a:pPr>
              <a:buFont typeface="Wingdings" panose="05000000000000000000" pitchFamily="2" charset="2"/>
              <a:buNone/>
            </a:pPr>
            <a:r>
              <a:rPr lang="en-US" altLang="zh-CN" sz="2800">
                <a:latin typeface="Times New Roman" panose="02020603050405020304" pitchFamily="18" charset="0"/>
                <a:ea typeface="楷体" panose="02010609060101010101" pitchFamily="49" charset="-122"/>
              </a:rPr>
              <a:t>1</a:t>
            </a:r>
            <a:r>
              <a:rPr lang="zh-CN" altLang="en-US" sz="2800">
                <a:latin typeface="Times New Roman" panose="02020603050405020304" pitchFamily="18" charset="0"/>
                <a:ea typeface="楷体" panose="02010609060101010101" pitchFamily="49" charset="-122"/>
              </a:rPr>
              <a:t>、人类自然观的主要形态</a:t>
            </a:r>
            <a:r>
              <a:rPr lang="en-US" altLang="zh-CN" sz="2800">
                <a:latin typeface="Times New Roman" panose="02020603050405020304" pitchFamily="18" charset="0"/>
                <a:ea typeface="楷体" panose="02010609060101010101" pitchFamily="49" charset="-122"/>
              </a:rPr>
              <a:t>——</a:t>
            </a:r>
            <a:r>
              <a:rPr lang="zh-CN" altLang="en-US" sz="2800">
                <a:latin typeface="Times New Roman" panose="02020603050405020304" pitchFamily="18" charset="0"/>
                <a:ea typeface="楷体" panose="02010609060101010101" pitchFamily="49" charset="-122"/>
              </a:rPr>
              <a:t>古希腊自然观、近代形而上学自然观、现代辩证唯物主义自然观和当代自然观（系统自然观）的主要内容。</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2</a:t>
            </a:r>
            <a:r>
              <a:rPr lang="zh-CN" altLang="en-US" sz="2800">
                <a:latin typeface="Times New Roman" panose="02020603050405020304" pitchFamily="18" charset="0"/>
                <a:ea typeface="楷体" panose="02010609060101010101" pitchFamily="49" charset="-122"/>
              </a:rPr>
              <a:t>、科学研究的起点。</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3</a:t>
            </a:r>
            <a:r>
              <a:rPr lang="zh-CN" altLang="en-US" sz="2800">
                <a:latin typeface="Times New Roman" panose="02020603050405020304" pitchFamily="18" charset="0"/>
                <a:ea typeface="楷体" panose="02010609060101010101" pitchFamily="49" charset="-122"/>
              </a:rPr>
              <a:t>、鸭兔图实验的启示或哲学意义。</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4</a:t>
            </a:r>
            <a:r>
              <a:rPr lang="zh-CN" altLang="en-US" sz="2800">
                <a:latin typeface="Times New Roman" panose="02020603050405020304" pitchFamily="18" charset="0"/>
                <a:ea typeface="楷体" panose="02010609060101010101" pitchFamily="49" charset="-122"/>
              </a:rPr>
              <a:t>、怎样理解和正确看待“观察渗透理论”？</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5</a:t>
            </a:r>
            <a:r>
              <a:rPr lang="zh-CN" altLang="en-US" sz="2800">
                <a:latin typeface="Times New Roman" panose="02020603050405020304" pitchFamily="18" charset="0"/>
                <a:ea typeface="楷体" panose="02010609060101010101" pitchFamily="49" charset="-122"/>
              </a:rPr>
              <a:t>、通过了解鸭兔图等实例，你对（科学）事实或观察的客观性有什么新的认识和理解？</a:t>
            </a:r>
            <a:endParaRPr lang="zh-CN" altLang="en-US" sz="2800">
              <a:solidFill>
                <a:srgbClr val="009900"/>
              </a:solidFill>
              <a:latin typeface="Times New Roman" panose="02020603050405020304" pitchFamily="18" charset="0"/>
              <a:ea typeface="楷体_GB2312"/>
              <a:cs typeface="楷体_GB2312"/>
            </a:endParaRPr>
          </a:p>
        </p:txBody>
      </p:sp>
      <p:pic>
        <p:nvPicPr>
          <p:cNvPr id="99331"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
        <p:nvSpPr>
          <p:cNvPr id="99332" name="文本框 5"/>
          <p:cNvSpPr txBox="1">
            <a:spLocks noChangeArrowheads="1"/>
          </p:cNvSpPr>
          <p:nvPr/>
        </p:nvSpPr>
        <p:spPr bwMode="auto">
          <a:xfrm>
            <a:off x="3125788" y="328613"/>
            <a:ext cx="4572000" cy="708025"/>
          </a:xfrm>
          <a:prstGeom prst="rect">
            <a:avLst/>
          </a:prstGeom>
          <a:noFill/>
          <a:ln w="9525">
            <a:noFill/>
            <a:miter lim="800000"/>
          </a:ln>
        </p:spPr>
        <p:txBody>
          <a:bodyPr>
            <a:spAutoFit/>
          </a:bodyPr>
          <a:lstStyle/>
          <a:p>
            <a:r>
              <a:rPr lang="zh-CN" altLang="en-US" sz="4000" b="1">
                <a:solidFill>
                  <a:srgbClr val="CC3300"/>
                </a:solidFill>
                <a:ea typeface="隶书" panose="02010509060101010101" pitchFamily="49" charset="-122"/>
              </a:rPr>
              <a:t>复习思考题</a:t>
            </a:r>
            <a:endParaRPr lang="zh-CN" altLang="en-US" sz="4000">
              <a:ea typeface="黑体" panose="02010609060101010101" pitchFamily="49" charset="-122"/>
            </a:endParaRPr>
          </a:p>
        </p:txBody>
      </p:sp>
    </p:spTree>
  </p:cSld>
  <p:clrMapOvr>
    <a:masterClrMapping/>
  </p:clrMapOvr>
  <p:transition spd="med" advTm="1000">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图片 25"/>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101378" name="Rectangle 4"/>
          <p:cNvSpPr txBox="1">
            <a:spLocks noChangeArrowheads="1"/>
          </p:cNvSpPr>
          <p:nvPr/>
        </p:nvSpPr>
        <p:spPr bwMode="auto">
          <a:xfrm>
            <a:off x="835025" y="1135063"/>
            <a:ext cx="7404100" cy="3198812"/>
          </a:xfrm>
          <a:prstGeom prst="rect">
            <a:avLst/>
          </a:prstGeom>
          <a:noFill/>
          <a:ln w="9525">
            <a:noFill/>
            <a:miter lim="800000"/>
          </a:ln>
        </p:spPr>
        <p:txBody>
          <a:bodyPr/>
          <a:lstStyle/>
          <a:p>
            <a:pPr>
              <a:buFont typeface="Wingdings" panose="05000000000000000000" pitchFamily="2" charset="2"/>
              <a:buNone/>
            </a:pPr>
            <a:r>
              <a:rPr lang="en-US" altLang="zh-CN" sz="2800">
                <a:latin typeface="Times New Roman" panose="02020603050405020304" pitchFamily="18" charset="0"/>
                <a:ea typeface="楷体" panose="02010609060101010101" pitchFamily="49" charset="-122"/>
              </a:rPr>
              <a:t>6</a:t>
            </a:r>
            <a:r>
              <a:rPr lang="zh-CN" altLang="en-US" sz="2800">
                <a:latin typeface="Times New Roman" panose="02020603050405020304" pitchFamily="18" charset="0"/>
                <a:ea typeface="楷体" panose="02010609060101010101" pitchFamily="49" charset="-122"/>
              </a:rPr>
              <a:t>、怎样深入认识观察（实验）和理论或感性认识和理性认识的相互关系？</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7</a:t>
            </a:r>
            <a:r>
              <a:rPr lang="zh-CN" altLang="en-US" sz="2800">
                <a:latin typeface="Times New Roman" panose="02020603050405020304" pitchFamily="18" charset="0"/>
                <a:ea typeface="楷体" panose="02010609060101010101" pitchFamily="49" charset="-122"/>
              </a:rPr>
              <a:t>、对两个相反的命题“科学始于观察”（经验主义、实证主义）和“是理论决定着我们能够观察到的东西”的看法。</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8</a:t>
            </a:r>
            <a:r>
              <a:rPr lang="zh-CN" altLang="en-US" sz="2800">
                <a:latin typeface="Times New Roman" panose="02020603050405020304" pitchFamily="18" charset="0"/>
                <a:ea typeface="楷体" panose="02010609060101010101" pitchFamily="49" charset="-122"/>
              </a:rPr>
              <a:t>、科学理论有可能通过经验来证实吗？（实证主义）</a:t>
            </a:r>
          </a:p>
          <a:p>
            <a:pPr>
              <a:buFont typeface="Wingdings" panose="05000000000000000000" pitchFamily="2" charset="2"/>
              <a:buNone/>
            </a:pPr>
            <a:r>
              <a:rPr lang="en-US" altLang="zh-CN" sz="2800">
                <a:latin typeface="Times New Roman" panose="02020603050405020304" pitchFamily="18" charset="0"/>
                <a:ea typeface="楷体" panose="02010609060101010101" pitchFamily="49" charset="-122"/>
              </a:rPr>
              <a:t>9</a:t>
            </a:r>
            <a:r>
              <a:rPr lang="zh-CN" altLang="en-US" sz="2800">
                <a:latin typeface="Times New Roman" panose="02020603050405020304" pitchFamily="18" charset="0"/>
                <a:ea typeface="楷体" panose="02010609060101010101" pitchFamily="49" charset="-122"/>
              </a:rPr>
              <a:t>、传统科学观</a:t>
            </a:r>
            <a:r>
              <a:rPr lang="en-US" altLang="zh-CN" sz="2800">
                <a:latin typeface="Times New Roman" panose="02020603050405020304" pitchFamily="18" charset="0"/>
                <a:ea typeface="楷体" panose="02010609060101010101" pitchFamily="49" charset="-122"/>
              </a:rPr>
              <a:t>——“</a:t>
            </a:r>
            <a:r>
              <a:rPr lang="zh-CN" altLang="en-US" sz="2800">
                <a:latin typeface="Times New Roman" panose="02020603050405020304" pitchFamily="18" charset="0"/>
                <a:ea typeface="楷体" panose="02010609060101010101" pitchFamily="49" charset="-122"/>
              </a:rPr>
              <a:t>科学是系统化的实证知识</a:t>
            </a:r>
            <a:r>
              <a:rPr lang="en-US" altLang="zh-CN" sz="2800">
                <a:latin typeface="Times New Roman" panose="02020603050405020304" pitchFamily="18" charset="0"/>
                <a:ea typeface="楷体" panose="02010609060101010101" pitchFamily="49" charset="-122"/>
              </a:rPr>
              <a:t>”——</a:t>
            </a:r>
            <a:r>
              <a:rPr lang="zh-CN" altLang="en-US" sz="2800">
                <a:latin typeface="Times New Roman" panose="02020603050405020304" pitchFamily="18" charset="0"/>
                <a:ea typeface="楷体" panose="02010609060101010101" pitchFamily="49" charset="-122"/>
              </a:rPr>
              <a:t>的缺陷。</a:t>
            </a:r>
            <a:endParaRPr lang="zh-CN" altLang="en-US" sz="2800">
              <a:solidFill>
                <a:srgbClr val="009900"/>
              </a:solidFill>
              <a:latin typeface="Times New Roman" panose="02020603050405020304" pitchFamily="18" charset="0"/>
              <a:ea typeface="楷体_GB2312"/>
              <a:cs typeface="楷体_GB2312"/>
            </a:endParaRPr>
          </a:p>
        </p:txBody>
      </p:sp>
      <p:pic>
        <p:nvPicPr>
          <p:cNvPr id="101379" name="图片 3"/>
          <p:cNvPicPr>
            <a:picLocks noChangeAspect="1"/>
          </p:cNvPicPr>
          <p:nvPr/>
        </p:nvPicPr>
        <p:blipFill>
          <a:blip r:embed="rId4"/>
          <a:srcRect/>
          <a:stretch>
            <a:fillRect/>
          </a:stretch>
        </p:blipFill>
        <p:spPr bwMode="auto">
          <a:xfrm>
            <a:off x="8150225" y="3841750"/>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图片 8"/>
          <p:cNvPicPr>
            <a:picLocks noChangeAspect="1"/>
          </p:cNvPicPr>
          <p:nvPr/>
        </p:nvPicPr>
        <p:blipFill>
          <a:blip r:embed="rId2"/>
          <a:srcRect/>
          <a:stretch>
            <a:fillRect/>
          </a:stretch>
        </p:blipFill>
        <p:spPr bwMode="auto">
          <a:xfrm>
            <a:off x="7175500" y="3014663"/>
            <a:ext cx="993775" cy="1281112"/>
          </a:xfrm>
          <a:prstGeom prst="rect">
            <a:avLst/>
          </a:prstGeom>
          <a:noFill/>
          <a:ln w="9525">
            <a:noFill/>
            <a:miter lim="800000"/>
            <a:headEnd/>
            <a:tailEnd/>
          </a:ln>
        </p:spPr>
      </p:pic>
      <p:sp>
        <p:nvSpPr>
          <p:cNvPr id="22" name="矩形 21"/>
          <p:cNvSpPr/>
          <p:nvPr/>
        </p:nvSpPr>
        <p:spPr>
          <a:xfrm>
            <a:off x="1316038" y="847725"/>
            <a:ext cx="6853237" cy="3448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11267" name="文本框 22"/>
          <p:cNvSpPr txBox="1">
            <a:spLocks noChangeArrowheads="1"/>
          </p:cNvSpPr>
          <p:nvPr/>
        </p:nvSpPr>
        <p:spPr bwMode="auto">
          <a:xfrm>
            <a:off x="2160588" y="1482725"/>
            <a:ext cx="5667375" cy="461963"/>
          </a:xfrm>
          <a:prstGeom prst="rect">
            <a:avLst/>
          </a:prstGeom>
          <a:noFill/>
          <a:ln w="9525">
            <a:noFill/>
            <a:miter lim="800000"/>
          </a:ln>
        </p:spPr>
        <p:txBody>
          <a:bodyPr>
            <a:spAutoFit/>
          </a:bodyPr>
          <a:lstStyle/>
          <a:p>
            <a:pPr>
              <a:buFont typeface="Wingdings" panose="05000000000000000000" pitchFamily="2" charset="2"/>
              <a:buNone/>
            </a:pPr>
            <a:r>
              <a:rPr lang="en-US" altLang="zh-CN" sz="2400" b="1">
                <a:ea typeface="隶书" panose="02010509060101010101" pitchFamily="49" charset="-122"/>
              </a:rPr>
              <a:t> </a:t>
            </a:r>
            <a:endParaRPr lang="zh-CN" altLang="en-US" sz="3600">
              <a:latin typeface="黑体" panose="02010609060101010101" pitchFamily="49" charset="-122"/>
              <a:ea typeface="黑体" panose="02010609060101010101" pitchFamily="49" charset="-122"/>
            </a:endParaRPr>
          </a:p>
        </p:txBody>
      </p:sp>
      <p:cxnSp>
        <p:nvCxnSpPr>
          <p:cNvPr id="25" name="直接连接符 24"/>
          <p:cNvCxnSpPr/>
          <p:nvPr/>
        </p:nvCxnSpPr>
        <p:spPr>
          <a:xfrm>
            <a:off x="2384425" y="2203450"/>
            <a:ext cx="26098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矩形 41"/>
          <p:cNvSpPr>
            <a:spLocks noChangeArrowheads="1"/>
          </p:cNvSpPr>
          <p:nvPr/>
        </p:nvSpPr>
        <p:spPr bwMode="auto">
          <a:xfrm>
            <a:off x="1290638" y="2128838"/>
            <a:ext cx="6381750" cy="663575"/>
          </a:xfrm>
          <a:prstGeom prst="rect">
            <a:avLst/>
          </a:prstGeom>
          <a:noFill/>
          <a:ln>
            <a:noFill/>
          </a:ln>
        </p:spPr>
        <p:txBody>
          <a:bodyPr>
            <a:spAutoFit/>
          </a:bodyPr>
          <a:lstStyle/>
          <a:p>
            <a:pPr algn="ctr" fontAlgn="auto">
              <a:lnSpc>
                <a:spcPct val="150000"/>
              </a:lnSpc>
              <a:spcBef>
                <a:spcPts val="0"/>
              </a:spcBef>
              <a:spcAft>
                <a:spcPts val="0"/>
              </a:spcAft>
              <a:defRPr/>
            </a:pPr>
            <a:r>
              <a:rPr lang="zh-CN" altLang="en-US" sz="2800" b="1" dirty="0">
                <a:latin typeface="+mn-lt"/>
                <a:ea typeface="+mn-ea"/>
              </a:rPr>
              <a:t>     第一节   古代（希腊）自然观</a:t>
            </a:r>
            <a:endParaRPr lang="en-US" altLang="zh-CN" sz="2800" dirty="0">
              <a:latin typeface="+mn-ea"/>
              <a:ea typeface="+mn-ea"/>
            </a:endParaRPr>
          </a:p>
        </p:txBody>
      </p:sp>
      <p:pic>
        <p:nvPicPr>
          <p:cNvPr id="11270" name="图片 7"/>
          <p:cNvPicPr>
            <a:picLocks noChangeAspect="1"/>
          </p:cNvPicPr>
          <p:nvPr/>
        </p:nvPicPr>
        <p:blipFill>
          <a:blip r:embed="rId3"/>
          <a:srcRect/>
          <a:stretch>
            <a:fillRect/>
          </a:stretch>
        </p:blipFill>
        <p:spPr bwMode="auto">
          <a:xfrm>
            <a:off x="1316038"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图片 8"/>
          <p:cNvPicPr>
            <a:picLocks noChangeAspect="1"/>
          </p:cNvPicPr>
          <p:nvPr/>
        </p:nvPicPr>
        <p:blipFill>
          <a:blip r:embed="rId2"/>
          <a:srcRect/>
          <a:stretch>
            <a:fillRect/>
          </a:stretch>
        </p:blipFill>
        <p:spPr bwMode="auto">
          <a:xfrm>
            <a:off x="8150225" y="3862388"/>
            <a:ext cx="993775" cy="1281112"/>
          </a:xfrm>
          <a:prstGeom prst="rect">
            <a:avLst/>
          </a:prstGeom>
          <a:noFill/>
          <a:ln w="9525">
            <a:noFill/>
            <a:miter lim="800000"/>
            <a:headEnd/>
            <a:tailEnd/>
          </a:ln>
        </p:spPr>
      </p:pic>
      <p:pic>
        <p:nvPicPr>
          <p:cNvPr id="103426" name="图片 7"/>
          <p:cNvPicPr>
            <a:picLocks noChangeAspect="1"/>
          </p:cNvPicPr>
          <p:nvPr/>
        </p:nvPicPr>
        <p:blipFill>
          <a:blip r:embed="rId3"/>
          <a:srcRect/>
          <a:stretch>
            <a:fillRect/>
          </a:stretch>
        </p:blipFill>
        <p:spPr bwMode="auto">
          <a:xfrm>
            <a:off x="0" y="0"/>
            <a:ext cx="993775" cy="1281113"/>
          </a:xfrm>
          <a:prstGeom prst="rect">
            <a:avLst/>
          </a:prstGeom>
          <a:noFill/>
          <a:ln w="9525">
            <a:noFill/>
            <a:miter lim="800000"/>
            <a:headEnd/>
            <a:tailEnd/>
          </a:ln>
        </p:spPr>
      </p:pic>
      <p:sp>
        <p:nvSpPr>
          <p:cNvPr id="103427" name="文本框 9"/>
          <p:cNvSpPr txBox="1">
            <a:spLocks noChangeArrowheads="1"/>
          </p:cNvSpPr>
          <p:nvPr/>
        </p:nvSpPr>
        <p:spPr bwMode="auto">
          <a:xfrm>
            <a:off x="527050" y="1393825"/>
            <a:ext cx="7656513" cy="2676525"/>
          </a:xfrm>
          <a:prstGeom prst="rect">
            <a:avLst/>
          </a:prstGeom>
          <a:noFill/>
          <a:ln w="9525">
            <a:noFill/>
            <a:miter lim="800000"/>
          </a:ln>
        </p:spPr>
        <p:txBody>
          <a:bodyPr>
            <a:spAutoFit/>
          </a:bodyPr>
          <a:lstStyle/>
          <a:p>
            <a:r>
              <a:rPr lang="en-US" altLang="zh-CN" sz="2800">
                <a:latin typeface="Times New Roman" panose="02020603050405020304" pitchFamily="18" charset="0"/>
                <a:ea typeface="楷体" panose="02010609060101010101" pitchFamily="49" charset="-122"/>
              </a:rPr>
              <a:t>10</a:t>
            </a:r>
            <a:r>
              <a:rPr lang="zh-CN" altLang="en-US" sz="2800">
                <a:latin typeface="Times New Roman" panose="02020603050405020304" pitchFamily="18" charset="0"/>
                <a:ea typeface="楷体" panose="02010609060101010101" pitchFamily="49" charset="-122"/>
              </a:rPr>
              <a:t>、马克思主义科学技术观的主要内容。</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11</a:t>
            </a:r>
            <a:r>
              <a:rPr lang="zh-CN" altLang="en-US" sz="2800">
                <a:latin typeface="Times New Roman" panose="02020603050405020304" pitchFamily="18" charset="0"/>
                <a:ea typeface="楷体" panose="02010609060101010101" pitchFamily="49" charset="-122"/>
              </a:rPr>
              <a:t>、科学技术的主要功能（价值）。</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12</a:t>
            </a:r>
            <a:r>
              <a:rPr lang="zh-CN" altLang="en-US" sz="2800">
                <a:latin typeface="Times New Roman" panose="02020603050405020304" pitchFamily="18" charset="0"/>
                <a:ea typeface="楷体" panose="02010609060101010101" pitchFamily="49" charset="-122"/>
              </a:rPr>
              <a:t>、科学技术的局限性和负面效应。</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13</a:t>
            </a:r>
            <a:r>
              <a:rPr lang="zh-CN" altLang="en-US" sz="2800">
                <a:latin typeface="Times New Roman" panose="02020603050405020304" pitchFamily="18" charset="0"/>
                <a:ea typeface="楷体" panose="02010609060101010101" pitchFamily="49" charset="-122"/>
              </a:rPr>
              <a:t>、如何理解“科学技术是第一生产力”？</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14</a:t>
            </a:r>
            <a:r>
              <a:rPr lang="zh-CN" altLang="en-US" sz="2800">
                <a:latin typeface="Times New Roman" panose="02020603050405020304" pitchFamily="18" charset="0"/>
                <a:ea typeface="楷体" panose="02010609060101010101" pitchFamily="49" charset="-122"/>
              </a:rPr>
              <a:t>、如何正确看待科学技术的利与弊？</a:t>
            </a:r>
            <a:br>
              <a:rPr lang="zh-CN" altLang="en-US" sz="2800">
                <a:latin typeface="Times New Roman" panose="02020603050405020304" pitchFamily="18" charset="0"/>
                <a:ea typeface="楷体" panose="02010609060101010101" pitchFamily="49" charset="-122"/>
              </a:rPr>
            </a:br>
            <a:r>
              <a:rPr lang="en-US" altLang="zh-CN" sz="2800">
                <a:latin typeface="Times New Roman" panose="02020603050405020304" pitchFamily="18" charset="0"/>
                <a:ea typeface="楷体" panose="02010609060101010101" pitchFamily="49" charset="-122"/>
              </a:rPr>
              <a:t>15</a:t>
            </a:r>
            <a:r>
              <a:rPr lang="zh-CN" altLang="en-US" sz="2800">
                <a:latin typeface="Times New Roman" panose="02020603050405020304" pitchFamily="18" charset="0"/>
                <a:ea typeface="楷体" panose="02010609060101010101" pitchFamily="49" charset="-122"/>
              </a:rPr>
              <a:t>、影响科学技术发展的主要条件或因素。</a:t>
            </a:r>
            <a:endParaRPr lang="zh-CN" altLang="en-US" sz="2800">
              <a:ea typeface="黑体" panose="02010609060101010101" pitchFamily="49" charset="-122"/>
            </a:endParaRPr>
          </a:p>
        </p:txBody>
      </p:sp>
    </p:spTree>
  </p:cSld>
  <p:clrMapOvr>
    <a:masterClrMapping/>
  </p:clrMapOvr>
  <p:transition spd="med" advTm="1000">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图片 8"/>
          <p:cNvPicPr>
            <a:picLocks noChangeAspect="1"/>
          </p:cNvPicPr>
          <p:nvPr/>
        </p:nvPicPr>
        <p:blipFill>
          <a:blip r:embed="rId2"/>
          <a:srcRect/>
          <a:stretch>
            <a:fillRect/>
          </a:stretch>
        </p:blipFill>
        <p:spPr bwMode="auto">
          <a:xfrm>
            <a:off x="8150225" y="3862388"/>
            <a:ext cx="993775" cy="1281112"/>
          </a:xfrm>
          <a:prstGeom prst="rect">
            <a:avLst/>
          </a:prstGeom>
          <a:noFill/>
          <a:ln w="9525">
            <a:noFill/>
            <a:miter lim="800000"/>
            <a:headEnd/>
            <a:tailEnd/>
          </a:ln>
        </p:spPr>
      </p:pic>
      <p:pic>
        <p:nvPicPr>
          <p:cNvPr id="104450" name="图片 7"/>
          <p:cNvPicPr>
            <a:picLocks noChangeAspect="1"/>
          </p:cNvPicPr>
          <p:nvPr/>
        </p:nvPicPr>
        <p:blipFill>
          <a:blip r:embed="rId3"/>
          <a:srcRect/>
          <a:stretch>
            <a:fillRect/>
          </a:stretch>
        </p:blipFill>
        <p:spPr bwMode="auto">
          <a:xfrm>
            <a:off x="0" y="0"/>
            <a:ext cx="993775" cy="1281113"/>
          </a:xfrm>
          <a:prstGeom prst="rect">
            <a:avLst/>
          </a:prstGeom>
          <a:noFill/>
          <a:ln w="9525">
            <a:noFill/>
            <a:miter lim="800000"/>
            <a:headEnd/>
            <a:tailEnd/>
          </a:ln>
        </p:spPr>
      </p:pic>
      <p:sp>
        <p:nvSpPr>
          <p:cNvPr id="104451" name="文本框 9"/>
          <p:cNvSpPr txBox="1">
            <a:spLocks noChangeArrowheads="1"/>
          </p:cNvSpPr>
          <p:nvPr/>
        </p:nvSpPr>
        <p:spPr bwMode="auto">
          <a:xfrm>
            <a:off x="614363" y="1103313"/>
            <a:ext cx="7535862" cy="2676525"/>
          </a:xfrm>
          <a:prstGeom prst="rect">
            <a:avLst/>
          </a:prstGeom>
          <a:noFill/>
          <a:ln w="9525">
            <a:noFill/>
            <a:miter lim="800000"/>
          </a:ln>
        </p:spPr>
        <p:txBody>
          <a:bodyPr>
            <a:spAutoFit/>
          </a:bodyPr>
          <a:lstStyle/>
          <a:p>
            <a:r>
              <a:rPr lang="en-US" altLang="zh-CN" sz="2800">
                <a:latin typeface="Times New Roman" panose="02020603050405020304" pitchFamily="18" charset="0"/>
                <a:ea typeface="楷体" panose="02010609060101010101" pitchFamily="49" charset="-122"/>
              </a:rPr>
              <a:t>16</a:t>
            </a:r>
            <a:r>
              <a:rPr lang="zh-CN" altLang="en-US" sz="2800">
                <a:latin typeface="Times New Roman" panose="02020603050405020304" pitchFamily="18" charset="0"/>
                <a:ea typeface="楷体" panose="02010609060101010101" pitchFamily="49" charset="-122"/>
              </a:rPr>
              <a:t>、科学理论的哲学意义：星云假说、人工合成尿素、地球地层渐变假说、细胞学说、生物进化论、能量守恒与转化定律、元素周期律、电磁场理论、非欧几何、相对论、量子力学、系统科学（如系统论、耗散结构理论）等。</a:t>
            </a:r>
            <a:br>
              <a:rPr lang="zh-CN" altLang="en-US" sz="2800">
                <a:latin typeface="Times New Roman" panose="02020603050405020304" pitchFamily="18" charset="0"/>
                <a:ea typeface="楷体" panose="02010609060101010101" pitchFamily="49" charset="-122"/>
              </a:rPr>
            </a:br>
            <a:endParaRPr lang="zh-CN" altLang="en-US" sz="2800">
              <a:ea typeface="黑体" panose="02010609060101010101" pitchFamily="49" charset="-122"/>
            </a:endParaRPr>
          </a:p>
        </p:txBody>
      </p:sp>
    </p:spTree>
  </p:cSld>
  <p:clrMapOvr>
    <a:masterClrMapping/>
  </p:clrMapOvr>
  <p:transition spd="med" advTm="1000">
    <p:blinds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等腰三角形 15"/>
          <p:cNvSpPr/>
          <p:nvPr/>
        </p:nvSpPr>
        <p:spPr>
          <a:xfrm>
            <a:off x="390525" y="801688"/>
            <a:ext cx="2673350" cy="3178175"/>
          </a:xfrm>
          <a:prstGeom prst="triangle">
            <a:avLst>
              <a:gd name="adj" fmla="val 47370"/>
            </a:avLst>
          </a:prstGeom>
          <a:noFill/>
          <a:ln w="19050">
            <a:solidFill>
              <a:schemeClr val="accent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sp>
      <p:pic>
        <p:nvPicPr>
          <p:cNvPr id="105474" name="图片 11"/>
          <p:cNvPicPr>
            <a:picLocks noChangeAspect="1"/>
          </p:cNvPicPr>
          <p:nvPr/>
        </p:nvPicPr>
        <p:blipFill>
          <a:blip r:embed="rId3"/>
          <a:srcRect/>
          <a:stretch>
            <a:fillRect/>
          </a:stretch>
        </p:blipFill>
        <p:spPr bwMode="auto">
          <a:xfrm>
            <a:off x="0" y="0"/>
            <a:ext cx="1082675" cy="1365250"/>
          </a:xfrm>
          <a:prstGeom prst="rect">
            <a:avLst/>
          </a:prstGeom>
          <a:noFill/>
          <a:ln w="9525">
            <a:noFill/>
            <a:miter lim="800000"/>
            <a:headEnd/>
            <a:tailEnd/>
          </a:ln>
        </p:spPr>
      </p:pic>
      <p:sp>
        <p:nvSpPr>
          <p:cNvPr id="105475" name="文本框 12"/>
          <p:cNvSpPr txBox="1">
            <a:spLocks noChangeArrowheads="1"/>
          </p:cNvSpPr>
          <p:nvPr/>
        </p:nvSpPr>
        <p:spPr bwMode="auto">
          <a:xfrm>
            <a:off x="3063875" y="1163638"/>
            <a:ext cx="5472113" cy="3969385"/>
          </a:xfrm>
          <a:prstGeom prst="rect">
            <a:avLst/>
          </a:prstGeom>
          <a:noFill/>
          <a:ln w="9525">
            <a:noFill/>
            <a:miter lim="800000"/>
          </a:ln>
        </p:spPr>
        <p:txBody>
          <a:bodyPr>
            <a:spAutoFit/>
          </a:bodyPr>
          <a:lstStyle/>
          <a:p>
            <a:r>
              <a:rPr lang="en-US" altLang="zh-CN" sz="2800">
                <a:latin typeface="Times New Roman" panose="02020603050405020304" pitchFamily="18" charset="0"/>
                <a:ea typeface="楷体" panose="02010609060101010101" pitchFamily="49" charset="-122"/>
              </a:rPr>
              <a:t>17</a:t>
            </a:r>
            <a:r>
              <a:rPr lang="zh-CN" altLang="en-US" sz="2800">
                <a:latin typeface="Times New Roman" panose="02020603050405020304" pitchFamily="18" charset="0"/>
                <a:ea typeface="楷体" panose="02010609060101010101" pitchFamily="49" charset="-122"/>
              </a:rPr>
              <a:t>、评下列命题</a:t>
            </a:r>
            <a:br>
              <a:rPr lang="zh-CN" altLang="en-US" sz="2800">
                <a:latin typeface="Times New Roman" panose="02020603050405020304" pitchFamily="18" charset="0"/>
                <a:ea typeface="楷体" panose="02010609060101010101" pitchFamily="49" charset="-122"/>
              </a:rPr>
            </a:br>
            <a:r>
              <a:rPr lang="zh-CN" altLang="en-US" sz="2800">
                <a:latin typeface="Times New Roman" panose="02020603050405020304" pitchFamily="18" charset="0"/>
                <a:ea typeface="楷体" panose="02010609060101010101" pitchFamily="49" charset="-122"/>
              </a:rPr>
              <a:t>（</a:t>
            </a:r>
            <a:r>
              <a:rPr lang="en-US" altLang="zh-CN" sz="2800">
                <a:latin typeface="Times New Roman" panose="02020603050405020304" pitchFamily="18" charset="0"/>
                <a:ea typeface="楷体" panose="02010609060101010101" pitchFamily="49" charset="-122"/>
              </a:rPr>
              <a:t>1</a:t>
            </a:r>
            <a:r>
              <a:rPr lang="zh-CN" altLang="en-US" sz="2800">
                <a:latin typeface="Times New Roman" panose="02020603050405020304" pitchFamily="18" charset="0"/>
                <a:ea typeface="楷体" panose="02010609060101010101" pitchFamily="49" charset="-122"/>
              </a:rPr>
              <a:t>）“科学的（唯一）目标是求真”。</a:t>
            </a:r>
            <a:br>
              <a:rPr lang="zh-CN" altLang="en-US" sz="2800">
                <a:latin typeface="Times New Roman" panose="02020603050405020304" pitchFamily="18" charset="0"/>
                <a:ea typeface="楷体" panose="02010609060101010101" pitchFamily="49" charset="-122"/>
              </a:rPr>
            </a:br>
            <a:r>
              <a:rPr lang="zh-CN" altLang="en-US" sz="2800">
                <a:latin typeface="Times New Roman" panose="02020603050405020304" pitchFamily="18" charset="0"/>
                <a:ea typeface="楷体" panose="02010609060101010101" pitchFamily="49" charset="-122"/>
              </a:rPr>
              <a:t>（</a:t>
            </a:r>
            <a:r>
              <a:rPr lang="en-US" altLang="zh-CN" sz="2800">
                <a:latin typeface="Times New Roman" panose="02020603050405020304" pitchFamily="18" charset="0"/>
                <a:ea typeface="楷体" panose="02010609060101010101" pitchFamily="49" charset="-122"/>
              </a:rPr>
              <a:t>2</a:t>
            </a:r>
            <a:r>
              <a:rPr lang="zh-CN" altLang="en-US" sz="2800">
                <a:latin typeface="Times New Roman" panose="02020603050405020304" pitchFamily="18" charset="0"/>
                <a:ea typeface="楷体" panose="02010609060101010101" pitchFamily="49" charset="-122"/>
              </a:rPr>
              <a:t>）</a:t>
            </a:r>
            <a:r>
              <a:rPr lang="en-US" altLang="zh-CN" sz="2800">
                <a:latin typeface="Times New Roman" panose="02020603050405020304" pitchFamily="18" charset="0"/>
                <a:ea typeface="楷体" panose="02010609060101010101" pitchFamily="49" charset="-122"/>
              </a:rPr>
              <a:t>“</a:t>
            </a:r>
            <a:r>
              <a:rPr lang="zh-CN" altLang="en-US" sz="2800">
                <a:latin typeface="Times New Roman" panose="02020603050405020304" pitchFamily="18" charset="0"/>
                <a:ea typeface="楷体" panose="02010609060101010101" pitchFamily="49" charset="-122"/>
              </a:rPr>
              <a:t>科学的目标是造福于人类</a:t>
            </a:r>
            <a:r>
              <a:rPr lang="en-US" altLang="zh-CN" sz="2800">
                <a:latin typeface="Times New Roman" panose="02020603050405020304" pitchFamily="18" charset="0"/>
                <a:ea typeface="楷体" panose="02010609060101010101" pitchFamily="49" charset="-122"/>
              </a:rPr>
              <a:t>”</a:t>
            </a:r>
            <a:r>
              <a:rPr lang="zh-CN" altLang="en-US" sz="2800">
                <a:latin typeface="Times New Roman" panose="02020603050405020304" pitchFamily="18" charset="0"/>
                <a:ea typeface="楷体" panose="02010609060101010101" pitchFamily="49" charset="-122"/>
              </a:rPr>
              <a:t>。</a:t>
            </a:r>
            <a:r>
              <a:rPr lang="en-US" altLang="zh-CN" sz="2800">
                <a:latin typeface="Times New Roman" panose="02020603050405020304" pitchFamily="18" charset="0"/>
                <a:ea typeface="楷体" panose="02010609060101010101" pitchFamily="49" charset="-122"/>
              </a:rPr>
              <a:t/>
            </a:r>
            <a:br>
              <a:rPr lang="en-US" altLang="zh-CN" sz="2800">
                <a:latin typeface="Times New Roman" panose="02020603050405020304" pitchFamily="18" charset="0"/>
                <a:ea typeface="楷体" panose="02010609060101010101" pitchFamily="49" charset="-122"/>
              </a:rPr>
            </a:br>
            <a:r>
              <a:rPr lang="zh-CN" altLang="en-US" sz="2800">
                <a:latin typeface="Times New Roman" panose="02020603050405020304" pitchFamily="18" charset="0"/>
                <a:ea typeface="楷体" panose="02010609060101010101" pitchFamily="49" charset="-122"/>
              </a:rPr>
              <a:t>（</a:t>
            </a:r>
            <a:r>
              <a:rPr lang="en-US" altLang="zh-CN" sz="2800">
                <a:latin typeface="Times New Roman" panose="02020603050405020304" pitchFamily="18" charset="0"/>
                <a:ea typeface="楷体" panose="02010609060101010101" pitchFamily="49" charset="-122"/>
              </a:rPr>
              <a:t>3</a:t>
            </a:r>
            <a:r>
              <a:rPr lang="zh-CN" altLang="en-US" sz="2800">
                <a:latin typeface="Times New Roman" panose="02020603050405020304" pitchFamily="18" charset="0"/>
                <a:ea typeface="楷体" panose="02010609060101010101" pitchFamily="49" charset="-122"/>
              </a:rPr>
              <a:t>）“为科学而科学”。</a:t>
            </a:r>
          </a:p>
          <a:p>
            <a:r>
              <a:rPr lang="zh-CN" altLang="en-US" sz="2800">
                <a:latin typeface="Times New Roman" panose="02020603050405020304" pitchFamily="18" charset="0"/>
                <a:ea typeface="楷体" panose="02010609060101010101" pitchFamily="49" charset="-122"/>
              </a:rPr>
              <a:t>（</a:t>
            </a:r>
            <a:r>
              <a:rPr lang="en-US" altLang="zh-CN" sz="2800">
                <a:latin typeface="Times New Roman" panose="02020603050405020304" pitchFamily="18" charset="0"/>
                <a:ea typeface="楷体" panose="02010609060101010101" pitchFamily="49" charset="-122"/>
              </a:rPr>
              <a:t>4</a:t>
            </a:r>
            <a:r>
              <a:rPr lang="zh-CN" altLang="en-US" sz="2800">
                <a:latin typeface="Times New Roman" panose="02020603050405020304" pitchFamily="18" charset="0"/>
                <a:ea typeface="楷体" panose="02010609060101010101" pitchFamily="49" charset="-122"/>
              </a:rPr>
              <a:t>）</a:t>
            </a:r>
            <a:r>
              <a:rPr lang="zh-CN" altLang="en-US" sz="2800">
                <a:latin typeface="Times New Roman" panose="02020603050405020304" pitchFamily="18" charset="0"/>
                <a:ea typeface="楷体" panose="02010609060101010101" pitchFamily="49" charset="-122"/>
                <a:sym typeface="+mn-ea"/>
              </a:rPr>
              <a:t>“我爱我师，我更爱真理”。</a:t>
            </a:r>
            <a:endParaRPr lang="zh-CN" altLang="en-US" sz="2800">
              <a:latin typeface="Times New Roman" panose="02020603050405020304" pitchFamily="18" charset="0"/>
              <a:ea typeface="楷体" panose="02010609060101010101" pitchFamily="49" charset="-122"/>
            </a:endParaRPr>
          </a:p>
          <a:p>
            <a:r>
              <a:rPr lang="zh-CN" altLang="en-US" sz="2800">
                <a:latin typeface="Times New Roman" panose="02020603050405020304" pitchFamily="18" charset="0"/>
                <a:ea typeface="楷体" panose="02010609060101010101" pitchFamily="49" charset="-122"/>
                <a:sym typeface="+mn-ea"/>
              </a:rPr>
              <a:t>（</a:t>
            </a:r>
            <a:r>
              <a:rPr lang="en-US" altLang="zh-CN" sz="2800">
                <a:latin typeface="Times New Roman" panose="02020603050405020304" pitchFamily="18" charset="0"/>
                <a:ea typeface="楷体" panose="02010609060101010101" pitchFamily="49" charset="-122"/>
                <a:sym typeface="+mn-ea"/>
              </a:rPr>
              <a:t>5</a:t>
            </a:r>
            <a:r>
              <a:rPr lang="zh-CN" altLang="en-US" sz="2800">
                <a:latin typeface="Times New Roman" panose="02020603050405020304" pitchFamily="18" charset="0"/>
                <a:ea typeface="楷体" panose="02010609060101010101" pitchFamily="49" charset="-122"/>
                <a:sym typeface="+mn-ea"/>
              </a:rPr>
              <a:t>）（</a:t>
            </a:r>
            <a:r>
              <a:rPr lang="en-US" altLang="zh-CN" sz="2800">
                <a:latin typeface="Times New Roman" panose="02020603050405020304" pitchFamily="18" charset="0"/>
                <a:ea typeface="楷体" panose="02010609060101010101" pitchFamily="49" charset="-122"/>
                <a:sym typeface="+mn-ea"/>
              </a:rPr>
              <a:t>1</a:t>
            </a:r>
            <a:r>
              <a:rPr lang="zh-CN" altLang="en-US" sz="2800">
                <a:latin typeface="Times New Roman" panose="02020603050405020304" pitchFamily="18" charset="0"/>
                <a:ea typeface="楷体" panose="02010609060101010101" pitchFamily="49" charset="-122"/>
                <a:sym typeface="+mn-ea"/>
              </a:rPr>
              <a:t>）和（</a:t>
            </a:r>
            <a:r>
              <a:rPr lang="en-US" altLang="zh-CN" sz="2800">
                <a:latin typeface="Times New Roman" panose="02020603050405020304" pitchFamily="18" charset="0"/>
                <a:ea typeface="楷体" panose="02010609060101010101" pitchFamily="49" charset="-122"/>
                <a:sym typeface="+mn-ea"/>
              </a:rPr>
              <a:t>2</a:t>
            </a:r>
            <a:r>
              <a:rPr lang="zh-CN" altLang="en-US" sz="2800">
                <a:latin typeface="Times New Roman" panose="02020603050405020304" pitchFamily="18" charset="0"/>
                <a:ea typeface="楷体" panose="02010609060101010101" pitchFamily="49" charset="-122"/>
                <a:sym typeface="+mn-ea"/>
              </a:rPr>
              <a:t>）有无矛盾或冲突？如有，你认为如何协调？</a:t>
            </a:r>
            <a:r>
              <a:rPr lang="zh-CN" altLang="en-US" sz="2800">
                <a:latin typeface="Times New Roman" panose="02020603050405020304" pitchFamily="18" charset="0"/>
                <a:ea typeface="楷体" panose="02010609060101010101" pitchFamily="49" charset="-122"/>
              </a:rPr>
              <a:t/>
            </a:r>
            <a:br>
              <a:rPr lang="zh-CN" altLang="en-US" sz="2800">
                <a:latin typeface="Times New Roman" panose="02020603050405020304" pitchFamily="18" charset="0"/>
                <a:ea typeface="楷体" panose="02010609060101010101" pitchFamily="49" charset="-122"/>
              </a:rPr>
            </a:br>
            <a:endParaRPr lang="zh-CN" altLang="en-US" sz="2800">
              <a:ea typeface="黑体" panose="02010609060101010101" pitchFamily="49" charset="-122"/>
            </a:endParaRPr>
          </a:p>
        </p:txBody>
      </p:sp>
    </p:spTree>
  </p:cSld>
  <p:clrMapOvr>
    <a:masterClrMapping/>
  </p:clrMapOvr>
  <p:transition spd="med" advTm="1000">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563938" y="1462088"/>
            <a:ext cx="395287" cy="393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dirty="0">
                <a:solidFill>
                  <a:schemeClr val="bg1"/>
                </a:solidFill>
                <a:latin typeface="+mn-ea"/>
                <a:cs typeface="Arial" panose="020B0604020202020204" pitchFamily="34" charset="0"/>
              </a:rPr>
              <a:t>1</a:t>
            </a:r>
            <a:endParaRPr lang="zh-CN" altLang="en-US" sz="2000" dirty="0">
              <a:solidFill>
                <a:schemeClr val="bg1"/>
              </a:solidFill>
              <a:latin typeface="+mn-ea"/>
              <a:cs typeface="Arial" panose="020B0604020202020204" pitchFamily="34" charset="0"/>
            </a:endParaRPr>
          </a:p>
        </p:txBody>
      </p:sp>
      <p:sp>
        <p:nvSpPr>
          <p:cNvPr id="5" name="椭圆 4"/>
          <p:cNvSpPr/>
          <p:nvPr/>
        </p:nvSpPr>
        <p:spPr>
          <a:xfrm>
            <a:off x="3960813" y="2108200"/>
            <a:ext cx="395287" cy="395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dirty="0">
                <a:solidFill>
                  <a:schemeClr val="bg1"/>
                </a:solidFill>
                <a:latin typeface="+mn-ea"/>
                <a:cs typeface="Arial" panose="020B0604020202020204" pitchFamily="34" charset="0"/>
              </a:rPr>
              <a:t>2</a:t>
            </a:r>
            <a:endParaRPr lang="zh-CN" altLang="en-US" sz="2000" dirty="0">
              <a:solidFill>
                <a:schemeClr val="bg1"/>
              </a:solidFill>
              <a:latin typeface="+mn-ea"/>
              <a:cs typeface="Arial" panose="020B0604020202020204" pitchFamily="34" charset="0"/>
            </a:endParaRPr>
          </a:p>
        </p:txBody>
      </p:sp>
      <p:sp>
        <p:nvSpPr>
          <p:cNvPr id="6" name="椭圆 5"/>
          <p:cNvSpPr/>
          <p:nvPr/>
        </p:nvSpPr>
        <p:spPr>
          <a:xfrm>
            <a:off x="3960813" y="2868613"/>
            <a:ext cx="395287" cy="393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dirty="0">
                <a:solidFill>
                  <a:schemeClr val="bg1"/>
                </a:solidFill>
                <a:latin typeface="+mn-ea"/>
                <a:cs typeface="Arial" panose="020B0604020202020204" pitchFamily="34" charset="0"/>
              </a:rPr>
              <a:t>3</a:t>
            </a:r>
            <a:endParaRPr lang="zh-CN" altLang="en-US" sz="2000" dirty="0">
              <a:solidFill>
                <a:schemeClr val="bg1"/>
              </a:solidFill>
              <a:latin typeface="+mn-ea"/>
              <a:cs typeface="Arial" panose="020B0604020202020204" pitchFamily="34" charset="0"/>
            </a:endParaRPr>
          </a:p>
        </p:txBody>
      </p:sp>
      <p:sp>
        <p:nvSpPr>
          <p:cNvPr id="7" name="椭圆 6"/>
          <p:cNvSpPr/>
          <p:nvPr/>
        </p:nvSpPr>
        <p:spPr>
          <a:xfrm>
            <a:off x="3563938" y="3514725"/>
            <a:ext cx="395287" cy="3952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dirty="0">
                <a:solidFill>
                  <a:schemeClr val="bg1"/>
                </a:solidFill>
                <a:latin typeface="+mn-ea"/>
                <a:cs typeface="Arial" panose="020B0604020202020204" pitchFamily="34" charset="0"/>
              </a:rPr>
              <a:t>4</a:t>
            </a:r>
            <a:endParaRPr lang="zh-CN" altLang="en-US" sz="2000" dirty="0">
              <a:solidFill>
                <a:schemeClr val="bg1"/>
              </a:solidFill>
              <a:latin typeface="+mn-ea"/>
              <a:cs typeface="Arial" panose="020B0604020202020204" pitchFamily="34" charset="0"/>
            </a:endParaRPr>
          </a:p>
        </p:txBody>
      </p:sp>
      <p:sp>
        <p:nvSpPr>
          <p:cNvPr id="12293" name="TextBox 21"/>
          <p:cNvSpPr txBox="1">
            <a:spLocks noChangeArrowheads="1"/>
          </p:cNvSpPr>
          <p:nvPr/>
        </p:nvSpPr>
        <p:spPr bwMode="auto">
          <a:xfrm>
            <a:off x="3995738" y="1452563"/>
            <a:ext cx="4154487" cy="645160"/>
          </a:xfrm>
          <a:prstGeom prst="rect">
            <a:avLst/>
          </a:prstGeom>
          <a:noFill/>
          <a:ln w="9525">
            <a:noFill/>
            <a:miter lim="800000"/>
          </a:ln>
        </p:spPr>
        <p:txBody>
          <a:bodyPr>
            <a:spAutoFit/>
          </a:bodyPr>
          <a:lstStyle/>
          <a:p>
            <a:r>
              <a:rPr lang="zh-CN" altLang="en-US" sz="1800">
                <a:solidFill>
                  <a:schemeClr val="tx2"/>
                </a:solidFill>
                <a:latin typeface="Times New Roman" panose="02020603050405020304" pitchFamily="18" charset="0"/>
                <a:ea typeface="仿宋_GB2312"/>
                <a:cs typeface="仿宋_GB2312"/>
              </a:rPr>
              <a:t>猜测性和思辨性（</a:t>
            </a:r>
            <a:r>
              <a:rPr lang="en-US" altLang="zh-CN" sz="1800">
                <a:solidFill>
                  <a:schemeClr val="tx2"/>
                </a:solidFill>
                <a:latin typeface="Times New Roman" panose="02020603050405020304" pitchFamily="18" charset="0"/>
                <a:ea typeface="仿宋_GB2312"/>
                <a:cs typeface="仿宋_GB2312"/>
              </a:rPr>
              <a:t>speculation </a:t>
            </a:r>
            <a:r>
              <a:rPr lang="zh-CN" altLang="en-US" sz="1800">
                <a:solidFill>
                  <a:schemeClr val="tx2"/>
                </a:solidFill>
                <a:latin typeface="Times New Roman" panose="02020603050405020304" pitchFamily="18" charset="0"/>
                <a:ea typeface="仿宋_GB2312"/>
                <a:cs typeface="仿宋_GB2312"/>
              </a:rPr>
              <a:t>）突出。（德谟克利特原子论）</a:t>
            </a:r>
          </a:p>
        </p:txBody>
      </p:sp>
      <p:sp>
        <p:nvSpPr>
          <p:cNvPr id="12294" name="TextBox 22"/>
          <p:cNvSpPr txBox="1">
            <a:spLocks noChangeArrowheads="1"/>
          </p:cNvSpPr>
          <p:nvPr/>
        </p:nvSpPr>
        <p:spPr bwMode="auto">
          <a:xfrm>
            <a:off x="4421188" y="2100263"/>
            <a:ext cx="4627562" cy="645160"/>
          </a:xfrm>
          <a:prstGeom prst="rect">
            <a:avLst/>
          </a:prstGeom>
          <a:noFill/>
          <a:ln w="9525">
            <a:noFill/>
            <a:miter lim="800000"/>
          </a:ln>
        </p:spPr>
        <p:txBody>
          <a:bodyPr>
            <a:spAutoFit/>
          </a:bodyPr>
          <a:lstStyle/>
          <a:p>
            <a:pPr>
              <a:buFont typeface="Wingdings" panose="05000000000000000000" pitchFamily="2" charset="2"/>
              <a:buNone/>
            </a:pPr>
            <a:r>
              <a:rPr lang="zh-CN" altLang="en-US" sz="1800">
                <a:solidFill>
                  <a:schemeClr val="tx2"/>
                </a:solidFill>
                <a:latin typeface="Times New Roman" panose="02020603050405020304" pitchFamily="18" charset="0"/>
                <a:ea typeface="仿宋_GB2312"/>
                <a:cs typeface="仿宋_GB2312"/>
              </a:rPr>
              <a:t>（纯粹）理性（逻辑）思维发达。</a:t>
            </a:r>
            <a:endParaRPr lang="en-US" altLang="zh-CN" sz="1800">
              <a:solidFill>
                <a:schemeClr val="tx2"/>
              </a:solidFill>
              <a:latin typeface="Times New Roman" panose="02020603050405020304" pitchFamily="18" charset="0"/>
              <a:ea typeface="仿宋_GB2312"/>
              <a:cs typeface="仿宋_GB2312"/>
            </a:endParaRPr>
          </a:p>
          <a:p>
            <a:pPr>
              <a:buFont typeface="Wingdings" panose="05000000000000000000" pitchFamily="2" charset="2"/>
              <a:buNone/>
            </a:pPr>
            <a:r>
              <a:rPr lang="zh-CN" altLang="en-US" sz="1800">
                <a:solidFill>
                  <a:schemeClr val="tx2"/>
                </a:solidFill>
                <a:latin typeface="Times New Roman" panose="02020603050405020304" pitchFamily="18" charset="0"/>
                <a:ea typeface="仿宋_GB2312"/>
                <a:cs typeface="仿宋_GB2312"/>
              </a:rPr>
              <a:t>（亚里士多德“我爱我师，我更爱真理”）</a:t>
            </a:r>
          </a:p>
        </p:txBody>
      </p:sp>
      <p:sp>
        <p:nvSpPr>
          <p:cNvPr id="12295" name="TextBox 23"/>
          <p:cNvSpPr txBox="1">
            <a:spLocks noChangeArrowheads="1"/>
          </p:cNvSpPr>
          <p:nvPr/>
        </p:nvSpPr>
        <p:spPr bwMode="auto">
          <a:xfrm>
            <a:off x="4421188" y="2746375"/>
            <a:ext cx="4281487" cy="922020"/>
          </a:xfrm>
          <a:prstGeom prst="rect">
            <a:avLst/>
          </a:prstGeom>
          <a:noFill/>
          <a:ln w="9525">
            <a:noFill/>
            <a:miter lim="800000"/>
          </a:ln>
        </p:spPr>
        <p:txBody>
          <a:bodyPr>
            <a:spAutoFit/>
          </a:bodyPr>
          <a:lstStyle/>
          <a:p>
            <a:pPr>
              <a:buFont typeface="Wingdings" panose="05000000000000000000" pitchFamily="2" charset="2"/>
              <a:buNone/>
            </a:pPr>
            <a:r>
              <a:rPr lang="zh-CN" altLang="en-US" sz="1800">
                <a:solidFill>
                  <a:schemeClr val="tx2"/>
                </a:solidFill>
                <a:latin typeface="Times New Roman" panose="02020603050405020304" pitchFamily="18" charset="0"/>
                <a:ea typeface="仿宋_GB2312"/>
                <a:cs typeface="仿宋_GB2312"/>
              </a:rPr>
              <a:t>整体性、综合性与还原性、分析性兼具。（亚里士多德“整体大于部分之和”和德谟克利特原子论）</a:t>
            </a:r>
          </a:p>
        </p:txBody>
      </p:sp>
      <p:sp>
        <p:nvSpPr>
          <p:cNvPr id="12296" name="TextBox 24"/>
          <p:cNvSpPr txBox="1">
            <a:spLocks noChangeArrowheads="1"/>
          </p:cNvSpPr>
          <p:nvPr/>
        </p:nvSpPr>
        <p:spPr bwMode="auto">
          <a:xfrm>
            <a:off x="3996055" y="3619500"/>
            <a:ext cx="4154170" cy="368300"/>
          </a:xfrm>
          <a:prstGeom prst="rect">
            <a:avLst/>
          </a:prstGeom>
          <a:noFill/>
          <a:ln w="9525">
            <a:noFill/>
            <a:miter lim="800000"/>
          </a:ln>
        </p:spPr>
        <p:txBody>
          <a:bodyPr wrap="square">
            <a:spAutoFit/>
          </a:bodyPr>
          <a:lstStyle/>
          <a:p>
            <a:pPr>
              <a:buFont typeface="Wingdings" panose="05000000000000000000" pitchFamily="2" charset="2"/>
              <a:buNone/>
            </a:pPr>
            <a:r>
              <a:rPr lang="zh-CN" altLang="en-US" sz="1800">
                <a:solidFill>
                  <a:schemeClr val="tx2"/>
                </a:solidFill>
                <a:latin typeface="Times New Roman" panose="02020603050405020304" pitchFamily="18" charset="0"/>
                <a:ea typeface="仿宋_GB2312"/>
                <a:cs typeface="仿宋_GB2312"/>
              </a:rPr>
              <a:t>数理性倾向明显。（毕达哥拉斯主义）</a:t>
            </a:r>
          </a:p>
        </p:txBody>
      </p:sp>
      <p:sp>
        <p:nvSpPr>
          <p:cNvPr id="12" name="弧形 11"/>
          <p:cNvSpPr/>
          <p:nvPr/>
        </p:nvSpPr>
        <p:spPr>
          <a:xfrm rot="2700000">
            <a:off x="-103188" y="911225"/>
            <a:ext cx="3573463" cy="3573463"/>
          </a:xfrm>
          <a:prstGeom prst="arc">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800"/>
          </a:p>
        </p:txBody>
      </p:sp>
      <p:sp>
        <p:nvSpPr>
          <p:cNvPr id="13" name="椭圆 12"/>
          <p:cNvSpPr/>
          <p:nvPr/>
        </p:nvSpPr>
        <p:spPr>
          <a:xfrm>
            <a:off x="993775" y="1549400"/>
            <a:ext cx="2290763" cy="228917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5">
              <a:solidFill>
                <a:schemeClr val="tx1">
                  <a:lumMod val="85000"/>
                  <a:lumOff val="15000"/>
                </a:schemeClr>
              </a:solidFill>
            </a:endParaRPr>
          </a:p>
        </p:txBody>
      </p:sp>
      <p:pic>
        <p:nvPicPr>
          <p:cNvPr id="12299" name="图片 13"/>
          <p:cNvPicPr>
            <a:picLocks noChangeAspect="1"/>
          </p:cNvPicPr>
          <p:nvPr/>
        </p:nvPicPr>
        <p:blipFill>
          <a:blip r:embed="rId4"/>
          <a:srcRect/>
          <a:stretch>
            <a:fillRect/>
          </a:stretch>
        </p:blipFill>
        <p:spPr bwMode="auto">
          <a:xfrm>
            <a:off x="0" y="0"/>
            <a:ext cx="1082675" cy="1365250"/>
          </a:xfrm>
          <a:prstGeom prst="rect">
            <a:avLst/>
          </a:prstGeom>
          <a:noFill/>
          <a:ln w="9525">
            <a:noFill/>
            <a:miter lim="800000"/>
            <a:headEnd/>
            <a:tailEnd/>
          </a:ln>
        </p:spPr>
      </p:pic>
    </p:spTree>
  </p:cSld>
  <p:clrMapOvr>
    <a:masterClrMapping/>
  </p:clrMapOvr>
  <p:transition spd="med" advTm="1000">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8"/>
          <p:cNvPicPr>
            <a:picLocks noChangeAspect="1"/>
          </p:cNvPicPr>
          <p:nvPr/>
        </p:nvPicPr>
        <p:blipFill>
          <a:blip r:embed="rId2"/>
          <a:srcRect/>
          <a:stretch>
            <a:fillRect/>
          </a:stretch>
        </p:blipFill>
        <p:spPr bwMode="auto">
          <a:xfrm>
            <a:off x="7175500" y="3014663"/>
            <a:ext cx="993775" cy="1281112"/>
          </a:xfrm>
          <a:prstGeom prst="rect">
            <a:avLst/>
          </a:prstGeom>
          <a:noFill/>
          <a:ln w="9525">
            <a:noFill/>
            <a:miter lim="800000"/>
            <a:headEnd/>
            <a:tailEnd/>
          </a:ln>
        </p:spPr>
      </p:pic>
      <p:sp>
        <p:nvSpPr>
          <p:cNvPr id="22" name="矩形 21"/>
          <p:cNvSpPr/>
          <p:nvPr/>
        </p:nvSpPr>
        <p:spPr>
          <a:xfrm>
            <a:off x="1316038" y="847725"/>
            <a:ext cx="6853237" cy="34480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lumMod val="85000"/>
                  <a:lumOff val="15000"/>
                </a:schemeClr>
              </a:solidFill>
            </a:endParaRPr>
          </a:p>
        </p:txBody>
      </p:sp>
      <p:sp>
        <p:nvSpPr>
          <p:cNvPr id="23" name="文本框 22"/>
          <p:cNvSpPr txBox="1"/>
          <p:nvPr/>
        </p:nvSpPr>
        <p:spPr>
          <a:xfrm>
            <a:off x="1989455" y="1641475"/>
            <a:ext cx="5838825" cy="1938020"/>
          </a:xfrm>
          <a:prstGeom prst="rect">
            <a:avLst/>
          </a:prstGeom>
          <a:noFill/>
        </p:spPr>
        <p:txBody>
          <a:bodyPr wrap="square">
            <a:spAutoFit/>
          </a:bodyPr>
          <a:lstStyle/>
          <a:p>
            <a:pPr fontAlgn="auto">
              <a:spcBef>
                <a:spcPts val="0"/>
              </a:spcBef>
              <a:spcAft>
                <a:spcPts val="0"/>
              </a:spcAft>
              <a:buFont typeface="Wingdings" panose="05000000000000000000" pitchFamily="2" charset="2"/>
              <a:buNone/>
              <a:defRPr/>
            </a:pPr>
            <a:r>
              <a:rPr lang="zh-CN" altLang="en-US" sz="4000" b="1" kern="0" dirty="0">
                <a:latin typeface="Tahoma" panose="020B0604030504040204"/>
                <a:ea typeface="宋体" panose="02010600030101010101" pitchFamily="2" charset="-122"/>
                <a:cs typeface="+mj-cs"/>
              </a:rPr>
              <a:t>          </a:t>
            </a:r>
            <a:r>
              <a:rPr lang="en-US" altLang="zh-CN" sz="4000" b="1" kern="0" dirty="0">
                <a:latin typeface="Tahoma" panose="020B0604030504040204"/>
                <a:ea typeface="宋体" panose="02010600030101010101" pitchFamily="2" charset="-122"/>
                <a:cs typeface="+mj-cs"/>
              </a:rPr>
              <a:t> </a:t>
            </a:r>
            <a:r>
              <a:rPr lang="zh-CN" altLang="en-US" sz="4000" b="1" kern="0" dirty="0">
                <a:latin typeface="Tahoma" panose="020B0604030504040204"/>
                <a:ea typeface="宋体" panose="02010600030101010101" pitchFamily="2" charset="-122"/>
                <a:cs typeface="+mj-cs"/>
              </a:rPr>
              <a:t>第二节 </a:t>
            </a:r>
            <a:endParaRPr lang="en-US" altLang="zh-CN" sz="4000" b="1" kern="0" dirty="0">
              <a:latin typeface="Tahoma" panose="020B0604030504040204"/>
              <a:ea typeface="宋体" panose="02010600030101010101" pitchFamily="2" charset="-122"/>
              <a:cs typeface="+mj-cs"/>
            </a:endParaRPr>
          </a:p>
          <a:p>
            <a:pPr fontAlgn="auto">
              <a:spcBef>
                <a:spcPts val="0"/>
              </a:spcBef>
              <a:spcAft>
                <a:spcPts val="0"/>
              </a:spcAft>
              <a:buFont typeface="Wingdings" panose="05000000000000000000" pitchFamily="2" charset="2"/>
              <a:buNone/>
              <a:defRPr/>
            </a:pPr>
            <a:endParaRPr lang="zh-CN" altLang="en-US" sz="4000" b="1" kern="0" dirty="0">
              <a:latin typeface="Tahoma" panose="020B0604030504040204"/>
              <a:ea typeface="宋体" panose="02010600030101010101" pitchFamily="2" charset="-122"/>
              <a:cs typeface="+mj-cs"/>
            </a:endParaRPr>
          </a:p>
          <a:p>
            <a:pPr fontAlgn="auto">
              <a:spcBef>
                <a:spcPts val="0"/>
              </a:spcBef>
              <a:spcAft>
                <a:spcPts val="0"/>
              </a:spcAft>
              <a:buFont typeface="Wingdings" panose="05000000000000000000" pitchFamily="2" charset="2"/>
              <a:buNone/>
              <a:defRPr/>
            </a:pPr>
            <a:r>
              <a:rPr lang="zh-CN" altLang="en-US" sz="4000" b="1" kern="0" dirty="0">
                <a:latin typeface="Tahoma" panose="020B0604030504040204"/>
                <a:ea typeface="宋体" panose="02010600030101010101" pitchFamily="2" charset="-122"/>
                <a:cs typeface="+mj-cs"/>
              </a:rPr>
              <a:t>中世纪宗教神学自然观</a:t>
            </a:r>
            <a:endParaRPr lang="zh-CN" altLang="en-US" sz="4000" dirty="0">
              <a:latin typeface="黑体" panose="02010609060101010101" pitchFamily="49" charset="-122"/>
              <a:ea typeface="黑体" panose="02010609060101010101" pitchFamily="49" charset="-122"/>
            </a:endParaRPr>
          </a:p>
        </p:txBody>
      </p:sp>
      <p:cxnSp>
        <p:nvCxnSpPr>
          <p:cNvPr id="25" name="直接连接符 24"/>
          <p:cNvCxnSpPr/>
          <p:nvPr/>
        </p:nvCxnSpPr>
        <p:spPr>
          <a:xfrm>
            <a:off x="4062413" y="2303463"/>
            <a:ext cx="10191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341" name="图片 7"/>
          <p:cNvPicPr>
            <a:picLocks noChangeAspect="1"/>
          </p:cNvPicPr>
          <p:nvPr/>
        </p:nvPicPr>
        <p:blipFill>
          <a:blip r:embed="rId3"/>
          <a:srcRect/>
          <a:stretch>
            <a:fillRect/>
          </a:stretch>
        </p:blipFill>
        <p:spPr bwMode="auto">
          <a:xfrm>
            <a:off x="1316038" y="847725"/>
            <a:ext cx="993775" cy="1281113"/>
          </a:xfrm>
          <a:prstGeom prst="rect">
            <a:avLst/>
          </a:prstGeom>
          <a:noFill/>
          <a:ln w="9525">
            <a:noFill/>
            <a:miter lim="800000"/>
            <a:headEnd/>
            <a:tailEnd/>
          </a:ln>
        </p:spPr>
      </p:pic>
    </p:spTree>
  </p:cSld>
  <p:clrMapOvr>
    <a:masterClrMapping/>
  </p:clrMapOvr>
  <p:transition spd="med" advTm="1000">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a:off x="1793875" y="523875"/>
            <a:ext cx="0" cy="2047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362" name="图片 23"/>
          <p:cNvPicPr>
            <a:picLocks noChangeAspect="1"/>
          </p:cNvPicPr>
          <p:nvPr/>
        </p:nvPicPr>
        <p:blipFill>
          <a:blip r:embed="rId3"/>
          <a:srcRect/>
          <a:stretch>
            <a:fillRect/>
          </a:stretch>
        </p:blipFill>
        <p:spPr bwMode="auto">
          <a:xfrm>
            <a:off x="7010400" y="-7938"/>
            <a:ext cx="2133600" cy="2690813"/>
          </a:xfrm>
          <a:prstGeom prst="rect">
            <a:avLst/>
          </a:prstGeom>
          <a:noFill/>
          <a:ln w="9525">
            <a:noFill/>
            <a:miter lim="800000"/>
            <a:headEnd/>
            <a:tailEnd/>
          </a:ln>
        </p:spPr>
      </p:pic>
      <p:pic>
        <p:nvPicPr>
          <p:cNvPr id="15363" name="图片 24"/>
          <p:cNvPicPr>
            <a:picLocks noChangeAspect="1"/>
          </p:cNvPicPr>
          <p:nvPr/>
        </p:nvPicPr>
        <p:blipFill>
          <a:blip r:embed="rId4"/>
          <a:srcRect/>
          <a:stretch>
            <a:fillRect/>
          </a:stretch>
        </p:blipFill>
        <p:spPr bwMode="auto">
          <a:xfrm>
            <a:off x="-6350" y="2241550"/>
            <a:ext cx="2319338" cy="2925763"/>
          </a:xfrm>
          <a:prstGeom prst="rect">
            <a:avLst/>
          </a:prstGeom>
          <a:noFill/>
          <a:ln w="9525">
            <a:noFill/>
            <a:miter lim="800000"/>
            <a:headEnd/>
            <a:tailEnd/>
          </a:ln>
        </p:spPr>
      </p:pic>
      <p:sp>
        <p:nvSpPr>
          <p:cNvPr id="15364" name="文本框 26"/>
          <p:cNvSpPr txBox="1">
            <a:spLocks noChangeArrowheads="1"/>
          </p:cNvSpPr>
          <p:nvPr/>
        </p:nvSpPr>
        <p:spPr bwMode="auto">
          <a:xfrm>
            <a:off x="1908175" y="381000"/>
            <a:ext cx="5441950" cy="3938270"/>
          </a:xfrm>
          <a:prstGeom prst="rect">
            <a:avLst/>
          </a:prstGeom>
          <a:noFill/>
          <a:ln w="9525">
            <a:noFill/>
            <a:miter lim="800000"/>
          </a:ln>
        </p:spPr>
        <p:txBody>
          <a:bodyPr>
            <a:spAutoFit/>
          </a:bodyPr>
          <a:lstStyle/>
          <a:p>
            <a:pPr>
              <a:buFont typeface="Wingdings" panose="05000000000000000000" pitchFamily="2" charset="2"/>
              <a:buNone/>
            </a:pPr>
            <a:r>
              <a:rPr lang="zh-CN" altLang="en-US" sz="2000" b="1">
                <a:solidFill>
                  <a:srgbClr val="CC3300"/>
                </a:solidFill>
                <a:ea typeface="黑体" panose="02010609060101010101" pitchFamily="49" charset="-122"/>
              </a:rPr>
              <a:t>一、上帝创世说：</a:t>
            </a:r>
            <a:r>
              <a:rPr lang="zh-CN" altLang="en-US" sz="2000">
                <a:solidFill>
                  <a:schemeClr val="tx2"/>
                </a:solidFill>
                <a:ea typeface="仿宋_GB2312"/>
                <a:cs typeface="仿宋_GB2312"/>
              </a:rPr>
              <a:t>自然界是上帝从虚无中创造出来的。</a:t>
            </a:r>
            <a:endParaRPr lang="en-US" altLang="zh-CN" sz="2000">
              <a:solidFill>
                <a:schemeClr val="tx2"/>
              </a:solidFill>
              <a:ea typeface="仿宋_GB2312"/>
              <a:cs typeface="仿宋_GB2312"/>
            </a:endParaRPr>
          </a:p>
          <a:p>
            <a:pPr>
              <a:buFont typeface="Wingdings" panose="05000000000000000000" pitchFamily="2" charset="2"/>
              <a:buNone/>
            </a:pPr>
            <a:r>
              <a:rPr lang="zh-CN" altLang="en-US" sz="2000" b="1">
                <a:solidFill>
                  <a:srgbClr val="CC3300"/>
                </a:solidFill>
                <a:ea typeface="黑体" panose="02010609060101010101" pitchFamily="49" charset="-122"/>
              </a:rPr>
              <a:t>二、地心说：</a:t>
            </a:r>
            <a:r>
              <a:rPr lang="zh-CN" altLang="en-US" sz="2000">
                <a:solidFill>
                  <a:schemeClr val="tx2"/>
                </a:solidFill>
                <a:ea typeface="仿宋_GB2312"/>
                <a:cs typeface="仿宋_GB2312"/>
              </a:rPr>
              <a:t>地球是宇宙不动的中心。人被上帝安排在宇宙中心，故是上帝之外的自然中最高贵者，是世界万物的统率者。</a:t>
            </a:r>
          </a:p>
          <a:p>
            <a:pPr>
              <a:lnSpc>
                <a:spcPct val="150000"/>
              </a:lnSpc>
            </a:pPr>
            <a:r>
              <a:rPr lang="zh-CN" altLang="en-US" sz="2000" b="1">
                <a:solidFill>
                  <a:srgbClr val="CC3300"/>
                </a:solidFill>
                <a:ea typeface="黑体" panose="02010609060101010101" pitchFamily="49" charset="-122"/>
              </a:rPr>
              <a:t>三、上帝的第一次推动：</a:t>
            </a:r>
            <a:r>
              <a:rPr lang="zh-CN" altLang="en-US" sz="2000">
                <a:ea typeface="仿宋_GB2312"/>
                <a:cs typeface="仿宋_GB2312"/>
              </a:rPr>
              <a:t>自然界的万物不会自己运动，是受动的，运动的最终原因是非受动的始动者上帝。（</a:t>
            </a:r>
            <a:r>
              <a:rPr lang="en-US" altLang="zh-CN" sz="2000">
                <a:ea typeface="仿宋_GB2312"/>
                <a:cs typeface="仿宋_GB2312"/>
              </a:rPr>
              <a:t>“</a:t>
            </a:r>
            <a:r>
              <a:rPr lang="zh-CN" altLang="en-US" sz="2000">
                <a:ea typeface="仿宋_GB2312"/>
                <a:cs typeface="仿宋_GB2312"/>
              </a:rPr>
              <a:t>上帝存在的宇宙论证明</a:t>
            </a:r>
            <a:r>
              <a:rPr lang="en-US" altLang="zh-CN" sz="2000">
                <a:ea typeface="仿宋_GB2312"/>
                <a:cs typeface="仿宋_GB2312"/>
              </a:rPr>
              <a:t>”</a:t>
            </a:r>
            <a:r>
              <a:rPr lang="zh-CN" altLang="en-US" sz="2000">
                <a:ea typeface="仿宋_GB2312"/>
                <a:cs typeface="仿宋_GB2312"/>
              </a:rPr>
              <a:t>）</a:t>
            </a:r>
            <a:br>
              <a:rPr lang="zh-CN" altLang="en-US" sz="2000">
                <a:ea typeface="仿宋_GB2312"/>
                <a:cs typeface="仿宋_GB2312"/>
              </a:rPr>
            </a:br>
            <a:r>
              <a:rPr lang="zh-CN" altLang="en-US" sz="2000" b="1">
                <a:solidFill>
                  <a:srgbClr val="CC3300"/>
                </a:solidFill>
                <a:ea typeface="黑体" panose="02010609060101010101" pitchFamily="49" charset="-122"/>
              </a:rPr>
              <a:t>四、目的论</a:t>
            </a:r>
            <a:r>
              <a:rPr lang="zh-CN" altLang="en-US" sz="2000">
                <a:solidFill>
                  <a:srgbClr val="CC3300"/>
                </a:solidFill>
                <a:ea typeface="黑体" panose="02010609060101010101" pitchFamily="49" charset="-122"/>
              </a:rPr>
              <a:t>（</a:t>
            </a:r>
            <a:r>
              <a:rPr lang="en-US" altLang="zh-CN" sz="2000">
                <a:solidFill>
                  <a:srgbClr val="CC3300"/>
                </a:solidFill>
                <a:ea typeface="黑体" panose="02010609060101010101" pitchFamily="49" charset="-122"/>
              </a:rPr>
              <a:t>Teleology</a:t>
            </a:r>
            <a:r>
              <a:rPr lang="zh-CN" altLang="en-US" sz="2000">
                <a:solidFill>
                  <a:srgbClr val="CC3300"/>
                </a:solidFill>
                <a:ea typeface="黑体" panose="02010609060101010101" pitchFamily="49" charset="-122"/>
              </a:rPr>
              <a:t>）：</a:t>
            </a:r>
            <a:r>
              <a:rPr lang="zh-CN" altLang="en-US" sz="2000">
                <a:ea typeface="仿宋_GB2312"/>
                <a:cs typeface="仿宋_GB2312"/>
              </a:rPr>
              <a:t>事物的存在和运动服从于造物主的目的，都是造物主有意安排的。</a:t>
            </a:r>
            <a:endParaRPr lang="zh-CN" altLang="en-US" sz="2000" b="1">
              <a:ea typeface="黑体" panose="02010609060101010101" pitchFamily="49" charset="-122"/>
            </a:endParaRPr>
          </a:p>
        </p:txBody>
      </p:sp>
    </p:spTree>
  </p:cSld>
  <p:clrMapOvr>
    <a:masterClrMapping/>
  </p:clrMapOvr>
  <p:transition spd="med" advTm="1000">
    <p:blinds dir="vert"/>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6381574187e997b2c9de1ec6f89284451fdd7c2"/>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a869d1a-610e-40ab-b597-833c1f8daf5a}"/>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58教育教学培训课件通用通用PPT模板</Template>
  <TotalTime>115</TotalTime>
  <Words>2780</Words>
  <Application>Microsoft Office PowerPoint</Application>
  <PresentationFormat>全屏显示(16:9)</PresentationFormat>
  <Paragraphs>247</Paragraphs>
  <Slides>62</Slides>
  <Notes>39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62</vt:i4>
      </vt:variant>
    </vt:vector>
  </HeadingPairs>
  <TitlesOfParts>
    <vt:vector size="81" baseType="lpstr">
      <vt:lpstr>Dotum</vt:lpstr>
      <vt:lpstr>幼圆</vt:lpstr>
      <vt:lpstr>仿宋_GB2312</vt:lpstr>
      <vt:lpstr>Arial</vt:lpstr>
      <vt:lpstr>华文新魏</vt:lpstr>
      <vt:lpstr>Cambria Math</vt:lpstr>
      <vt:lpstr>宋体</vt:lpstr>
      <vt:lpstr>Wingdings</vt:lpstr>
      <vt:lpstr>Times New Roman</vt:lpstr>
      <vt:lpstr>微软雅黑</vt:lpstr>
      <vt:lpstr>黑体</vt:lpstr>
      <vt:lpstr>Calibri</vt:lpstr>
      <vt:lpstr>隶书</vt:lpstr>
      <vt:lpstr>微软雅黑 Light</vt:lpstr>
      <vt:lpstr>Tahoma</vt:lpstr>
      <vt:lpstr>楷体_GB2312</vt:lpstr>
      <vt:lpstr>楷体</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Administrator</cp:lastModifiedBy>
  <cp:revision>208</cp:revision>
  <dcterms:created xsi:type="dcterms:W3CDTF">2015-03-31T05:49:00Z</dcterms:created>
  <dcterms:modified xsi:type="dcterms:W3CDTF">2022-04-13T01:46:16Z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2052-11.1.0.11411</vt:lpwstr>
  </property>
  <property fmtid="{D5CDD505-2E9C-101B-9397-08002B2CF9AE}" pid="3" name="ICV">
    <vt:lpwstr>0ADA86F7E427448A94D37AA3A15EF621</vt:lpwstr>
  </property>
</Properties>
</file>